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7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256" r:id="rId2"/>
    <p:sldId id="464" r:id="rId3"/>
    <p:sldId id="466" r:id="rId4"/>
    <p:sldId id="446" r:id="rId5"/>
    <p:sldId id="463" r:id="rId6"/>
    <p:sldId id="445" r:id="rId7"/>
    <p:sldId id="447" r:id="rId8"/>
    <p:sldId id="451" r:id="rId9"/>
    <p:sldId id="452" r:id="rId10"/>
    <p:sldId id="453" r:id="rId11"/>
    <p:sldId id="375" r:id="rId12"/>
    <p:sldId id="457" r:id="rId13"/>
    <p:sldId id="458" r:id="rId14"/>
    <p:sldId id="459" r:id="rId15"/>
    <p:sldId id="460" r:id="rId16"/>
    <p:sldId id="461" r:id="rId17"/>
    <p:sldId id="455" r:id="rId18"/>
    <p:sldId id="444" r:id="rId19"/>
    <p:sldId id="465" r:id="rId20"/>
    <p:sldId id="439" r:id="rId21"/>
    <p:sldId id="277" r:id="rId22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stegmann" initials="ESt" lastIdx="6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873BB"/>
    <a:srgbClr val="159B3D"/>
    <a:srgbClr val="79B82C"/>
    <a:srgbClr val="42C0F0"/>
    <a:srgbClr val="003D7C"/>
    <a:srgbClr val="106840"/>
    <a:srgbClr val="FDCE02"/>
    <a:srgbClr val="5F5B5C"/>
    <a:srgbClr val="AEC90A"/>
    <a:srgbClr val="2492D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757" autoAdjust="0"/>
    <p:restoredTop sz="99644" autoAdjust="0"/>
  </p:normalViewPr>
  <p:slideViewPr>
    <p:cSldViewPr snapToGrid="0" showGuides="1">
      <p:cViewPr>
        <p:scale>
          <a:sx n="100" d="100"/>
          <a:sy n="100" d="100"/>
        </p:scale>
        <p:origin x="-725" y="82"/>
      </p:cViewPr>
      <p:guideLst>
        <p:guide orient="horz" pos="1130"/>
        <p:guide pos="319"/>
      </p:guideLst>
    </p:cSldViewPr>
  </p:slideViewPr>
  <p:outlineViewPr>
    <p:cViewPr>
      <p:scale>
        <a:sx n="33" d="100"/>
        <a:sy n="33" d="100"/>
      </p:scale>
      <p:origin x="0" y="1939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5707"/>
    </p:cViewPr>
  </p:sorterViewPr>
  <p:notesViewPr>
    <p:cSldViewPr snapToGrid="0">
      <p:cViewPr varScale="1">
        <p:scale>
          <a:sx n="89" d="100"/>
          <a:sy n="89" d="100"/>
        </p:scale>
        <p:origin x="-3846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9DC2B6-CFB9-4408-91D8-C6586DE0277B}" type="datetimeFigureOut">
              <a:rPr lang="pl-PL" smtClean="0"/>
              <a:pPr/>
              <a:t>2018-10-15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03A88F-2ABA-49C5-999E-C76590F98CEC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10015642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92AE4F-9A25-4483-89EB-DA48D5F2356B}" type="datetimeFigureOut">
              <a:rPr lang="pl-PL" smtClean="0"/>
              <a:pPr/>
              <a:t>2018-10-15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7A11C0-88B3-4D6E-8334-B8D37870AEF3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45177158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7A11C0-88B3-4D6E-8334-B8D37870AEF3}" type="slidenum">
              <a:rPr lang="pl-PL" smtClean="0"/>
              <a:pPr/>
              <a:t>1</a:t>
            </a:fld>
            <a:endParaRPr lang="pl-PL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7A11C0-88B3-4D6E-8334-B8D37870AEF3}" type="slidenum">
              <a:rPr lang="pl-PL" smtClean="0"/>
              <a:pPr/>
              <a:t>10</a:t>
            </a:fld>
            <a:endParaRPr lang="pl-PL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l-PL" b="1" dirty="0" smtClean="0"/>
              <a:t>Powiązanie z kryterium jakości – odpowiedniość / </a:t>
            </a:r>
            <a:r>
              <a:rPr lang="pl-PL" b="1" dirty="0" err="1" smtClean="0"/>
              <a:t>adekwatnośc</a:t>
            </a:r>
            <a:r>
              <a:rPr lang="pl-PL" b="1" dirty="0" smtClean="0"/>
              <a:t> / trafność </a:t>
            </a:r>
            <a:r>
              <a:rPr lang="pl-PL" dirty="0" smtClean="0"/>
              <a:t>– rodzaj produktu turystycznego – premia za tworzenie produktu turystycznego</a:t>
            </a:r>
            <a:r>
              <a:rPr lang="pl-PL" baseline="0" dirty="0" smtClean="0"/>
              <a:t> 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7A11C0-88B3-4D6E-8334-B8D37870AEF3}" type="slidenum">
              <a:rPr lang="pl-PL" smtClean="0"/>
              <a:pPr/>
              <a:t>11</a:t>
            </a:fld>
            <a:endParaRPr lang="pl-PL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l-PL" b="1" dirty="0" smtClean="0"/>
              <a:t>Powiązanie z kryterium jakości – odpowiedniość / </a:t>
            </a:r>
            <a:r>
              <a:rPr lang="pl-PL" b="1" dirty="0" err="1" smtClean="0"/>
              <a:t>adekwatnośc</a:t>
            </a:r>
            <a:r>
              <a:rPr lang="pl-PL" b="1" dirty="0" smtClean="0"/>
              <a:t> / trafność </a:t>
            </a:r>
            <a:r>
              <a:rPr lang="pl-PL" dirty="0" smtClean="0"/>
              <a:t>– rodzaj produktu turystycznego – premia za tworzenie produktu turystycznego</a:t>
            </a:r>
            <a:r>
              <a:rPr lang="pl-PL" baseline="0" dirty="0" smtClean="0"/>
              <a:t> 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7A11C0-88B3-4D6E-8334-B8D37870AEF3}" type="slidenum">
              <a:rPr lang="pl-PL" smtClean="0"/>
              <a:pPr/>
              <a:t>12</a:t>
            </a:fld>
            <a:endParaRPr lang="pl-PL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l-PL" b="1" dirty="0" smtClean="0"/>
              <a:t>Powiązanie z kryterium jakości – odpowiedniość / </a:t>
            </a:r>
            <a:r>
              <a:rPr lang="pl-PL" b="1" dirty="0" err="1" smtClean="0"/>
              <a:t>adekwatnośc</a:t>
            </a:r>
            <a:r>
              <a:rPr lang="pl-PL" b="1" dirty="0" smtClean="0"/>
              <a:t> / trafność </a:t>
            </a:r>
            <a:r>
              <a:rPr lang="pl-PL" dirty="0" smtClean="0"/>
              <a:t>– rodzaj produktu turystycznego – premia za tworzenie produktu turystycznego</a:t>
            </a:r>
            <a:r>
              <a:rPr lang="pl-PL" baseline="0" dirty="0" smtClean="0"/>
              <a:t> 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7A11C0-88B3-4D6E-8334-B8D37870AEF3}" type="slidenum">
              <a:rPr lang="pl-PL" smtClean="0"/>
              <a:pPr/>
              <a:t>13</a:t>
            </a:fld>
            <a:endParaRPr lang="pl-PL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l-PL" b="1" dirty="0" smtClean="0"/>
              <a:t>Powiązanie z kryterium jakości – odpowiedniość / </a:t>
            </a:r>
            <a:r>
              <a:rPr lang="pl-PL" b="1" dirty="0" err="1" smtClean="0"/>
              <a:t>adekwatnośc</a:t>
            </a:r>
            <a:r>
              <a:rPr lang="pl-PL" b="1" dirty="0" smtClean="0"/>
              <a:t> / trafność </a:t>
            </a:r>
            <a:r>
              <a:rPr lang="pl-PL" dirty="0" smtClean="0"/>
              <a:t>– rodzaj produktu turystycznego – premia za tworzenie produktu turystycznego</a:t>
            </a:r>
            <a:r>
              <a:rPr lang="pl-PL" baseline="0" dirty="0" smtClean="0"/>
              <a:t> 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7A11C0-88B3-4D6E-8334-B8D37870AEF3}" type="slidenum">
              <a:rPr lang="pl-PL" smtClean="0"/>
              <a:pPr/>
              <a:t>14</a:t>
            </a:fld>
            <a:endParaRPr lang="pl-PL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l-PL" b="1" dirty="0" smtClean="0"/>
              <a:t>Powiązanie z kryterium jakości – odpowiedniość / </a:t>
            </a:r>
            <a:r>
              <a:rPr lang="pl-PL" b="1" dirty="0" err="1" smtClean="0"/>
              <a:t>adekwatnośc</a:t>
            </a:r>
            <a:r>
              <a:rPr lang="pl-PL" b="1" dirty="0" smtClean="0"/>
              <a:t> / trafność </a:t>
            </a:r>
            <a:r>
              <a:rPr lang="pl-PL" dirty="0" smtClean="0"/>
              <a:t>– rodzaj produktu turystycznego – premia za tworzenie produktu turystycznego</a:t>
            </a:r>
            <a:r>
              <a:rPr lang="pl-PL" baseline="0" dirty="0" smtClean="0"/>
              <a:t> 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7A11C0-88B3-4D6E-8334-B8D37870AEF3}" type="slidenum">
              <a:rPr lang="pl-PL" smtClean="0"/>
              <a:pPr/>
              <a:t>15</a:t>
            </a:fld>
            <a:endParaRPr lang="pl-PL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l-PL" b="1" dirty="0" smtClean="0"/>
              <a:t>Powiązanie z kryterium jakości – odpowiedniość / </a:t>
            </a:r>
            <a:r>
              <a:rPr lang="pl-PL" b="1" dirty="0" err="1" smtClean="0"/>
              <a:t>adekwatnośc</a:t>
            </a:r>
            <a:r>
              <a:rPr lang="pl-PL" b="1" dirty="0" smtClean="0"/>
              <a:t> / trafność </a:t>
            </a:r>
            <a:r>
              <a:rPr lang="pl-PL" dirty="0" smtClean="0"/>
              <a:t>– rodzaj produktu turystycznego – premia za tworzenie produktu turystycznego</a:t>
            </a:r>
            <a:r>
              <a:rPr lang="pl-PL" baseline="0" dirty="0" smtClean="0"/>
              <a:t> 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7A11C0-88B3-4D6E-8334-B8D37870AEF3}" type="slidenum">
              <a:rPr lang="pl-PL" smtClean="0"/>
              <a:pPr/>
              <a:t>16</a:t>
            </a:fld>
            <a:endParaRPr lang="pl-PL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l-PL" b="1" dirty="0" smtClean="0"/>
              <a:t>Powiązanie z kryterium jakości – odpowiedniość / </a:t>
            </a:r>
            <a:r>
              <a:rPr lang="pl-PL" b="1" dirty="0" err="1" smtClean="0"/>
              <a:t>adekwatnośc</a:t>
            </a:r>
            <a:r>
              <a:rPr lang="pl-PL" b="1" dirty="0" smtClean="0"/>
              <a:t> / trafność </a:t>
            </a:r>
            <a:r>
              <a:rPr lang="pl-PL" dirty="0" smtClean="0"/>
              <a:t>– rodzaj produktu turystycznego – premia za tworzenie produktu turystycznego</a:t>
            </a:r>
            <a:r>
              <a:rPr lang="pl-PL" baseline="0" dirty="0" smtClean="0"/>
              <a:t> 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7A11C0-88B3-4D6E-8334-B8D37870AEF3}" type="slidenum">
              <a:rPr lang="pl-PL" smtClean="0"/>
              <a:pPr/>
              <a:t>17</a:t>
            </a:fld>
            <a:endParaRPr lang="pl-PL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l-PL" b="1" dirty="0" smtClean="0"/>
              <a:t>Powiązanie z kryterium jakości – odpowiedniość / </a:t>
            </a:r>
            <a:r>
              <a:rPr lang="pl-PL" b="1" dirty="0" err="1" smtClean="0"/>
              <a:t>adekwatnośc</a:t>
            </a:r>
            <a:r>
              <a:rPr lang="pl-PL" b="1" dirty="0" smtClean="0"/>
              <a:t> / trafność </a:t>
            </a:r>
            <a:r>
              <a:rPr lang="pl-PL" dirty="0" smtClean="0"/>
              <a:t>– rodzaj produktu turystycznego – premia za tworzenie produktu turystycznego</a:t>
            </a:r>
            <a:r>
              <a:rPr lang="pl-PL" baseline="0" dirty="0" smtClean="0"/>
              <a:t> 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7A11C0-88B3-4D6E-8334-B8D37870AEF3}" type="slidenum">
              <a:rPr lang="pl-PL" smtClean="0"/>
              <a:pPr/>
              <a:t>18</a:t>
            </a:fld>
            <a:endParaRPr lang="pl-PL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l-PL" b="1" dirty="0" smtClean="0"/>
              <a:t>Powiązanie z kryterium jakości – odpowiedniość / </a:t>
            </a:r>
            <a:r>
              <a:rPr lang="pl-PL" b="1" dirty="0" err="1" smtClean="0"/>
              <a:t>adekwatnośc</a:t>
            </a:r>
            <a:r>
              <a:rPr lang="pl-PL" b="1" dirty="0" smtClean="0"/>
              <a:t> / trafność </a:t>
            </a:r>
            <a:r>
              <a:rPr lang="pl-PL" dirty="0" smtClean="0"/>
              <a:t>– rodzaj produktu turystycznego – premia za tworzenie produktu turystycznego</a:t>
            </a:r>
            <a:r>
              <a:rPr lang="pl-PL" baseline="0" dirty="0" smtClean="0"/>
              <a:t> </a:t>
            </a:r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7A11C0-88B3-4D6E-8334-B8D37870AEF3}" type="slidenum">
              <a:rPr lang="pl-PL" smtClean="0"/>
              <a:pPr/>
              <a:t>19</a:t>
            </a:fld>
            <a:endParaRPr lang="pl-P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7A11C0-88B3-4D6E-8334-B8D37870AEF3}" type="slidenum">
              <a:rPr lang="pl-PL" smtClean="0"/>
              <a:pPr/>
              <a:t>2</a:t>
            </a:fld>
            <a:endParaRPr lang="pl-PL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7A11C0-88B3-4D6E-8334-B8D37870AEF3}" type="slidenum">
              <a:rPr lang="pl-PL" smtClean="0"/>
              <a:pPr/>
              <a:t>20</a:t>
            </a:fld>
            <a:endParaRPr lang="pl-PL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7A11C0-88B3-4D6E-8334-B8D37870AEF3}" type="slidenum">
              <a:rPr lang="pl-PL" smtClean="0"/>
              <a:pPr/>
              <a:t>21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5908149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7A11C0-88B3-4D6E-8334-B8D37870AEF3}" type="slidenum">
              <a:rPr lang="pl-PL" smtClean="0"/>
              <a:pPr/>
              <a:t>3</a:t>
            </a:fld>
            <a:endParaRPr lang="pl-P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7A11C0-88B3-4D6E-8334-B8D37870AEF3}" type="slidenum">
              <a:rPr lang="pl-PL" smtClean="0"/>
              <a:pPr/>
              <a:t>4</a:t>
            </a:fld>
            <a:endParaRPr lang="pl-PL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7A11C0-88B3-4D6E-8334-B8D37870AEF3}" type="slidenum">
              <a:rPr lang="pl-PL" smtClean="0"/>
              <a:pPr/>
              <a:t>5</a:t>
            </a:fld>
            <a:endParaRPr lang="pl-PL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7A11C0-88B3-4D6E-8334-B8D37870AEF3}" type="slidenum">
              <a:rPr lang="pl-PL" smtClean="0"/>
              <a:pPr/>
              <a:t>6</a:t>
            </a:fld>
            <a:endParaRPr lang="pl-PL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7A11C0-88B3-4D6E-8334-B8D37870AEF3}" type="slidenum">
              <a:rPr lang="pl-PL" smtClean="0"/>
              <a:pPr/>
              <a:t>7</a:t>
            </a:fld>
            <a:endParaRPr lang="pl-PL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7A11C0-88B3-4D6E-8334-B8D37870AEF3}" type="slidenum">
              <a:rPr lang="pl-PL" smtClean="0"/>
              <a:pPr/>
              <a:t>8</a:t>
            </a:fld>
            <a:endParaRPr lang="pl-PL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7A11C0-88B3-4D6E-8334-B8D37870AEF3}" type="slidenum">
              <a:rPr lang="pl-PL" smtClean="0"/>
              <a:pPr/>
              <a:t>9</a:t>
            </a:fld>
            <a:endParaRPr lang="pl-P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0599FA-030C-42C6-A745-C3B3FCB784AE}" type="datetime1">
              <a:rPr lang="pl-PL" smtClean="0"/>
              <a:pPr/>
              <a:t>2018-10-15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4A5AB-89E5-4A9E-8709-D3F973064AA9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880572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A7450F-E66E-451B-B0E6-49B7B525A55B}" type="datetime1">
              <a:rPr lang="pl-PL" smtClean="0"/>
              <a:pPr/>
              <a:t>2018-10-15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4A5AB-89E5-4A9E-8709-D3F973064AA9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26975487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89AF77-E950-4E6D-9DD7-A056364C6855}" type="datetime1">
              <a:rPr lang="pl-PL" smtClean="0"/>
              <a:pPr/>
              <a:t>2018-10-15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4A5AB-89E5-4A9E-8709-D3F973064AA9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11449069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C76B3A-E950-4D5C-B76A-AE51B8E348DA}" type="datetime1">
              <a:rPr lang="pl-PL" smtClean="0"/>
              <a:pPr/>
              <a:t>2018-10-15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4A5AB-89E5-4A9E-8709-D3F973064AA9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3189373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2C8DC-56AD-4807-9C2B-4A868D699ED6}" type="datetime1">
              <a:rPr lang="pl-PL" smtClean="0"/>
              <a:pPr/>
              <a:t>2018-10-15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4A5AB-89E5-4A9E-8709-D3F973064AA9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40553888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DC2D22-5EB0-47D4-984A-F2D759C7DB2B}" type="datetime1">
              <a:rPr lang="pl-PL" smtClean="0"/>
              <a:pPr/>
              <a:t>2018-10-15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4A5AB-89E5-4A9E-8709-D3F973064AA9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25664702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dirty="0" smtClean="0"/>
              <a:t>Kliknij, aby edytować styl</a:t>
            </a:r>
            <a:endParaRPr lang="pl-PL" dirty="0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dirty="0" smtClean="0"/>
              <a:t>Kliknij, aby edytować style wzorca tekstu</a:t>
            </a:r>
          </a:p>
          <a:p>
            <a:pPr lvl="1"/>
            <a:r>
              <a:rPr lang="pl-PL" dirty="0" smtClean="0"/>
              <a:t>Drugi poziom</a:t>
            </a:r>
          </a:p>
          <a:p>
            <a:pPr lvl="2"/>
            <a:r>
              <a:rPr lang="pl-PL" dirty="0" smtClean="0"/>
              <a:t>Trzeci poziom</a:t>
            </a:r>
          </a:p>
          <a:p>
            <a:pPr lvl="3"/>
            <a:r>
              <a:rPr lang="pl-PL" dirty="0" smtClean="0"/>
              <a:t>Czwarty poziom</a:t>
            </a:r>
          </a:p>
          <a:p>
            <a:pPr lvl="4"/>
            <a:r>
              <a:rPr lang="pl-PL" dirty="0" smtClean="0"/>
              <a:t>Piąty poziom</a:t>
            </a:r>
            <a:endParaRPr lang="pl-PL" dirty="0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E55D9-2FD4-4A56-8532-19AB77114ADA}" type="datetime1">
              <a:rPr lang="pl-PL" smtClean="0"/>
              <a:pPr/>
              <a:t>2018-10-15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4A5AB-89E5-4A9E-8709-D3F973064AA9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3177039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087358-50C7-4653-B5E9-5E4CBA1170E4}" type="datetime1">
              <a:rPr lang="pl-PL" smtClean="0"/>
              <a:pPr/>
              <a:t>2018-10-15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4A5AB-89E5-4A9E-8709-D3F973064AA9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3713050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E674B6-2ADF-4805-9C93-B99EB36A1703}" type="datetime1">
              <a:rPr lang="pl-PL" smtClean="0"/>
              <a:pPr/>
              <a:t>2018-10-15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4A5AB-89E5-4A9E-8709-D3F973064AA9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374539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F20C32-C00E-4BB9-89F8-169BD6B846EC}" type="datetime1">
              <a:rPr lang="pl-PL" smtClean="0"/>
              <a:pPr/>
              <a:t>2018-10-15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4A5AB-89E5-4A9E-8709-D3F973064AA9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1985294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24608-D772-4E38-AE43-B222EFF2BAF5}" type="datetime1">
              <a:rPr lang="pl-PL" smtClean="0"/>
              <a:pPr/>
              <a:t>2018-10-15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4A5AB-89E5-4A9E-8709-D3F973064AA9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1789483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339DE9-F169-4A0E-A561-C1D1D424919D}" type="datetime1">
              <a:rPr lang="pl-PL" smtClean="0"/>
              <a:pPr/>
              <a:t>2018-10-15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84A5AB-89E5-4A9E-8709-D3F973064AA9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4238784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8.png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9.png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9.png"/><Relationship Id="rId4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9.png"/><Relationship Id="rId4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9.png"/><Relationship Id="rId4" Type="http://schemas.openxmlformats.org/officeDocument/2006/relationships/image" Target="../media/image2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9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9.png"/><Relationship Id="rId4" Type="http://schemas.openxmlformats.org/officeDocument/2006/relationships/image" Target="../media/image2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9.png"/><Relationship Id="rId4" Type="http://schemas.openxmlformats.org/officeDocument/2006/relationships/image" Target="../media/image2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9.png"/><Relationship Id="rId4" Type="http://schemas.openxmlformats.org/officeDocument/2006/relationships/image" Target="../media/image2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9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2.jpe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13" Type="http://schemas.openxmlformats.org/officeDocument/2006/relationships/image" Target="../media/image17.jpeg"/><Relationship Id="rId18" Type="http://schemas.openxmlformats.org/officeDocument/2006/relationships/image" Target="../media/image22.png"/><Relationship Id="rId3" Type="http://schemas.openxmlformats.org/officeDocument/2006/relationships/image" Target="../media/image1.jpeg"/><Relationship Id="rId7" Type="http://schemas.openxmlformats.org/officeDocument/2006/relationships/image" Target="../media/image11.jpeg"/><Relationship Id="rId12" Type="http://schemas.openxmlformats.org/officeDocument/2006/relationships/image" Target="../media/image16.jpeg"/><Relationship Id="rId17" Type="http://schemas.openxmlformats.org/officeDocument/2006/relationships/image" Target="../media/image21.png"/><Relationship Id="rId2" Type="http://schemas.openxmlformats.org/officeDocument/2006/relationships/notesSlide" Target="../notesSlides/notesSlide21.xml"/><Relationship Id="rId16" Type="http://schemas.openxmlformats.org/officeDocument/2006/relationships/image" Target="../media/image2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jpeg"/><Relationship Id="rId11" Type="http://schemas.openxmlformats.org/officeDocument/2006/relationships/image" Target="../media/image15.jpeg"/><Relationship Id="rId5" Type="http://schemas.openxmlformats.org/officeDocument/2006/relationships/image" Target="../media/image3.jpeg"/><Relationship Id="rId15" Type="http://schemas.openxmlformats.org/officeDocument/2006/relationships/image" Target="../media/image19.jpeg"/><Relationship Id="rId10" Type="http://schemas.openxmlformats.org/officeDocument/2006/relationships/image" Target="../media/image14.jpeg"/><Relationship Id="rId19" Type="http://schemas.openxmlformats.org/officeDocument/2006/relationships/image" Target="../media/image4.png"/><Relationship Id="rId4" Type="http://schemas.openxmlformats.org/officeDocument/2006/relationships/image" Target="../media/image2.jpeg"/><Relationship Id="rId9" Type="http://schemas.openxmlformats.org/officeDocument/2006/relationships/image" Target="../media/image13.jpeg"/><Relationship Id="rId14" Type="http://schemas.openxmlformats.org/officeDocument/2006/relationships/image" Target="../media/image18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8.png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8.png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8.png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8.png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8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az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0975" cy="6858000"/>
          </a:xfrm>
          <a:prstGeom prst="rect">
            <a:avLst/>
          </a:prstGeom>
        </p:spPr>
      </p:pic>
      <p:pic>
        <p:nvPicPr>
          <p:cNvPr id="15" name="Obraz 14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978"/>
          <a:stretch/>
        </p:blipFill>
        <p:spPr>
          <a:xfrm>
            <a:off x="180976" y="0"/>
            <a:ext cx="8963024" cy="6858000"/>
          </a:xfrm>
          <a:prstGeom prst="rect">
            <a:avLst/>
          </a:prstGeom>
        </p:spPr>
      </p:pic>
      <p:sp>
        <p:nvSpPr>
          <p:cNvPr id="17" name="pole tekstowe 16"/>
          <p:cNvSpPr txBox="1"/>
          <p:nvPr/>
        </p:nvSpPr>
        <p:spPr>
          <a:xfrm>
            <a:off x="505522" y="1191712"/>
            <a:ext cx="824544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Regionalny Program Operacyjny Województwa </a:t>
            </a:r>
          </a:p>
          <a:p>
            <a:pPr algn="ctr"/>
            <a:r>
              <a:rPr lang="pl-PL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Zachodniopomorskiego 2014-2020</a:t>
            </a:r>
            <a:endParaRPr lang="pl-PL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9" name="Obraz 18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62645" y="187891"/>
            <a:ext cx="1939526" cy="833815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850231" y="2016691"/>
            <a:ext cx="7756357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sz="2400" b="1" dirty="0" smtClean="0">
              <a:solidFill>
                <a:schemeClr val="bg1"/>
              </a:solidFill>
              <a:latin typeface="TitilliumText25L" pitchFamily="50" charset="-18"/>
            </a:endParaRPr>
          </a:p>
          <a:p>
            <a:r>
              <a:rPr lang="pl-PL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Oś Priorytetowa 9 </a:t>
            </a:r>
          </a:p>
          <a:p>
            <a:r>
              <a:rPr lang="pl-PL" sz="2000" dirty="0" smtClean="0">
                <a:solidFill>
                  <a:srgbClr val="42C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Infrastruktura publiczna</a:t>
            </a:r>
          </a:p>
          <a:p>
            <a:endParaRPr lang="pl-PL" sz="20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Działanie 9.3</a:t>
            </a:r>
          </a:p>
          <a:p>
            <a:r>
              <a:rPr lang="pl-PL" sz="2000" dirty="0" smtClean="0">
                <a:solidFill>
                  <a:srgbClr val="42C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Wspieranie rewitalizacji w sferze fizycznej, gospodarczej i społecznej ubogich społeczności i obszarów miejskich i wiejskich</a:t>
            </a:r>
          </a:p>
          <a:p>
            <a:endParaRPr lang="pl-PL" sz="20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Nabór wniosków: </a:t>
            </a:r>
          </a:p>
          <a:p>
            <a:r>
              <a:rPr lang="pl-PL" sz="2000" dirty="0" smtClean="0">
                <a:solidFill>
                  <a:srgbClr val="42C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 30 października 2018 r. do 4 stycznia 2019 r. </a:t>
            </a:r>
          </a:p>
          <a:p>
            <a:endParaRPr lang="pl-PL" sz="2400" dirty="0" smtClean="0">
              <a:solidFill>
                <a:schemeClr val="bg1"/>
              </a:solidFill>
              <a:latin typeface="TitilliumText25L" pitchFamily="50" charset="-18"/>
            </a:endParaRPr>
          </a:p>
          <a:p>
            <a:endParaRPr lang="pl-PL" sz="2400" dirty="0" smtClean="0">
              <a:solidFill>
                <a:schemeClr val="bg1"/>
              </a:solidFill>
              <a:latin typeface="TitilliumText25L" pitchFamily="50" charset="-18"/>
            </a:endParaRPr>
          </a:p>
        </p:txBody>
      </p:sp>
      <p:sp>
        <p:nvSpPr>
          <p:cNvPr id="10" name="Symbol zastępczy numeru slajd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4A5AB-89E5-4A9E-8709-D3F973064AA9}" type="slidenum">
              <a:rPr lang="pl-PL" smtClean="0"/>
              <a:pPr/>
              <a:t>1</a:t>
            </a:fld>
            <a:endParaRPr lang="pl-PL" dirty="0"/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64994" y="0"/>
            <a:ext cx="1151280" cy="11022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1888140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4A5AB-89E5-4A9E-8709-D3F973064AA9}" type="slidenum">
              <a:rPr lang="pl-PL" smtClean="0"/>
              <a:pPr/>
              <a:t>10</a:t>
            </a:fld>
            <a:endParaRPr lang="pl-PL"/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4" name="Obraz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0975" cy="6858000"/>
          </a:xfrm>
          <a:prstGeom prst="rect">
            <a:avLst/>
          </a:prstGeom>
        </p:spPr>
      </p:pic>
      <p:sp>
        <p:nvSpPr>
          <p:cNvPr id="6" name="Prostokąt 5"/>
          <p:cNvSpPr/>
          <p:nvPr/>
        </p:nvSpPr>
        <p:spPr>
          <a:xfrm>
            <a:off x="610152" y="180154"/>
            <a:ext cx="830402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>
              <a:buFont typeface="Wingdings" pitchFamily="2" charset="2"/>
              <a:buChar char="Ø"/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>
              <a:buFont typeface="Wingdings" pitchFamily="2" charset="2"/>
              <a:buChar char="Ø"/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>
              <a:buFont typeface="Wingdings" pitchFamily="2" charset="2"/>
              <a:buChar char="Ø"/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>
              <a:buFont typeface="Wingdings" pitchFamily="2" charset="2"/>
              <a:buChar char="Ø"/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>
              <a:buFont typeface="Wingdings" pitchFamily="2" charset="2"/>
              <a:buChar char="Ø"/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>
              <a:buFont typeface="Wingdings" pitchFamily="2" charset="2"/>
              <a:buChar char="Ø"/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</p:txBody>
      </p:sp>
      <p:sp>
        <p:nvSpPr>
          <p:cNvPr id="8" name="Symbol zastępczy numeru slajdu 15"/>
          <p:cNvSpPr txBox="1">
            <a:spLocks/>
          </p:cNvSpPr>
          <p:nvPr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784A5AB-89E5-4A9E-8709-D3F973064AA9}" type="slidenum">
              <a:rPr kumimoji="0" lang="pl-PL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Prostokąt 8"/>
          <p:cNvSpPr/>
          <p:nvPr/>
        </p:nvSpPr>
        <p:spPr>
          <a:xfrm>
            <a:off x="297712" y="0"/>
            <a:ext cx="8541488" cy="60872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pl-PL" dirty="0" smtClean="0">
                <a:solidFill>
                  <a:schemeClr val="tx2">
                    <a:lumMod val="75000"/>
                  </a:schemeClr>
                </a:solidFill>
                <a:latin typeface="TitilliumText25L"/>
              </a:rPr>
              <a:t>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l-PL" sz="2400" b="1" dirty="0" smtClean="0">
                <a:solidFill>
                  <a:schemeClr val="tx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Zasady przyznania dofinansowania c.d.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pl-PL" sz="2000" b="1" u="sng" dirty="0" smtClean="0">
              <a:solidFill>
                <a:schemeClr val="tx2"/>
              </a:solidFill>
              <a:latin typeface="TitilliumText25L"/>
              <a:ea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pl-PL" sz="2000" b="1" u="sng" dirty="0" smtClean="0">
              <a:solidFill>
                <a:schemeClr val="tx2"/>
              </a:solidFill>
              <a:latin typeface="TitilliumText25L"/>
              <a:ea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pl-PL" sz="2000" b="1" u="sng" dirty="0" smtClean="0">
              <a:solidFill>
                <a:schemeClr val="tx2"/>
              </a:solidFill>
              <a:latin typeface="TitilliumText25L"/>
              <a:ea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pl-PL" sz="2000" b="1" u="sng" dirty="0" smtClean="0">
              <a:solidFill>
                <a:schemeClr val="tx2"/>
              </a:solidFill>
              <a:latin typeface="TitilliumText25L"/>
              <a:ea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pl-PL" sz="2000" b="1" u="sng" dirty="0" smtClean="0">
              <a:solidFill>
                <a:schemeClr val="tx2"/>
              </a:solidFill>
              <a:latin typeface="TitilliumText25L"/>
              <a:ea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pl-PL" sz="2000" b="1" u="sng" dirty="0" smtClean="0">
              <a:solidFill>
                <a:schemeClr val="tx2"/>
              </a:solidFill>
              <a:latin typeface="TitilliumText25L"/>
              <a:ea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pl-PL" sz="2000" b="1" u="sng" dirty="0" smtClean="0">
              <a:solidFill>
                <a:schemeClr val="tx2"/>
              </a:solidFill>
              <a:latin typeface="TitilliumText25L"/>
              <a:ea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pl-PL" sz="2000" b="1" u="sng" dirty="0" smtClean="0">
              <a:solidFill>
                <a:schemeClr val="tx2"/>
              </a:solidFill>
              <a:latin typeface="TitilliumText25L"/>
              <a:ea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pl-PL" sz="2000" b="1" u="sng" dirty="0" smtClean="0">
              <a:solidFill>
                <a:schemeClr val="tx2"/>
              </a:solidFill>
              <a:latin typeface="TitilliumText25L"/>
              <a:ea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pl-PL" sz="2000" b="1" u="sng" dirty="0" smtClean="0">
              <a:solidFill>
                <a:schemeClr val="tx2"/>
              </a:solidFill>
              <a:latin typeface="TitilliumText25L"/>
              <a:ea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pl-PL" sz="2000" b="1" u="sng" dirty="0" smtClean="0">
              <a:solidFill>
                <a:schemeClr val="tx2"/>
              </a:solidFill>
              <a:latin typeface="TitilliumText25L"/>
              <a:ea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pl-PL" sz="2000" b="1" u="sng" dirty="0" smtClean="0">
              <a:solidFill>
                <a:schemeClr val="tx2"/>
              </a:solidFill>
              <a:latin typeface="TitilliumText25L"/>
              <a:ea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pl-PL" sz="1600" dirty="0" smtClean="0">
              <a:solidFill>
                <a:schemeClr val="tx2"/>
              </a:solidFill>
              <a:latin typeface="TitilliumText25L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pl-PL" sz="1600" dirty="0" smtClean="0">
              <a:solidFill>
                <a:schemeClr val="tx2"/>
              </a:solidFill>
              <a:latin typeface="TitilliumText25L"/>
            </a:endParaRPr>
          </a:p>
          <a:p>
            <a:pPr lvl="0" algn="just"/>
            <a:endParaRPr lang="pl-PL" sz="800" dirty="0" smtClean="0">
              <a:solidFill>
                <a:srgbClr val="002850"/>
              </a:solidFill>
              <a:latin typeface="TitilliumText25L"/>
            </a:endParaRPr>
          </a:p>
          <a:p>
            <a:pPr algn="just"/>
            <a:endParaRPr lang="pl-PL" sz="1600" dirty="0" smtClean="0">
              <a:solidFill>
                <a:srgbClr val="002850"/>
              </a:solidFill>
              <a:latin typeface="TitilliumText25L"/>
            </a:endParaRPr>
          </a:p>
          <a:p>
            <a:pPr lvl="0" algn="just"/>
            <a:endParaRPr lang="pl-PL" sz="800" dirty="0" smtClean="0">
              <a:solidFill>
                <a:srgbClr val="002850"/>
              </a:solidFill>
              <a:latin typeface="TitilliumText25L"/>
            </a:endParaRP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80975" y="0"/>
            <a:ext cx="1100136" cy="1053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pole tekstowe 9"/>
          <p:cNvSpPr txBox="1"/>
          <p:nvPr/>
        </p:nvSpPr>
        <p:spPr>
          <a:xfrm>
            <a:off x="914400" y="1490596"/>
            <a:ext cx="754066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  <p:sp>
        <p:nvSpPr>
          <p:cNvPr id="15" name="pole tekstowe 14"/>
          <p:cNvSpPr txBox="1"/>
          <p:nvPr/>
        </p:nvSpPr>
        <p:spPr>
          <a:xfrm>
            <a:off x="939452" y="1077238"/>
            <a:ext cx="7853819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buFont typeface="+mj-lt"/>
              <a:buAutoNum type="arabicPeriod" startAt="8"/>
            </a:pPr>
            <a:endParaRPr lang="pl-PL" sz="2000" b="1" dirty="0" smtClean="0">
              <a:solidFill>
                <a:schemeClr val="tx2"/>
              </a:solidFill>
            </a:endParaRPr>
          </a:p>
          <a:p>
            <a:pPr marL="457200" lvl="0" indent="-457200">
              <a:buFont typeface="+mj-lt"/>
              <a:buAutoNum type="arabicPeriod" startAt="8"/>
            </a:pPr>
            <a:endParaRPr lang="pl-PL" sz="2000" b="1" dirty="0" smtClean="0">
              <a:solidFill>
                <a:schemeClr val="tx2"/>
              </a:solidFill>
            </a:endParaRPr>
          </a:p>
          <a:p>
            <a:pPr marL="342900" lvl="0" indent="-342900">
              <a:buFont typeface="+mj-lt"/>
              <a:buAutoNum type="arabicPeriod" startAt="8"/>
            </a:pPr>
            <a:endParaRPr lang="pl-PL" dirty="0" smtClean="0"/>
          </a:p>
          <a:p>
            <a:pPr marL="342900" indent="-342900">
              <a:buFont typeface="+mj-lt"/>
              <a:buAutoNum type="arabicPeriod" startAt="8"/>
            </a:pPr>
            <a:endParaRPr lang="pl-PL" dirty="0"/>
          </a:p>
        </p:txBody>
      </p:sp>
      <p:sp>
        <p:nvSpPr>
          <p:cNvPr id="12" name="pole tekstowe 11"/>
          <p:cNvSpPr txBox="1"/>
          <p:nvPr/>
        </p:nvSpPr>
        <p:spPr>
          <a:xfrm>
            <a:off x="1064712" y="1052186"/>
            <a:ext cx="7766137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algn="just"/>
            <a:endParaRPr lang="pl-PL" b="1" dirty="0" smtClean="0">
              <a:solidFill>
                <a:srgbClr val="0873BB"/>
              </a:solidFill>
            </a:endParaRPr>
          </a:p>
          <a:p>
            <a:pPr marL="342900" indent="-342900" algn="just">
              <a:buFont typeface="+mj-lt"/>
              <a:buAutoNum type="arabicPeriod" startAt="11"/>
            </a:pPr>
            <a:endParaRPr lang="pl-PL" dirty="0" smtClean="0">
              <a:solidFill>
                <a:srgbClr val="0873B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 startAt="11"/>
            </a:pPr>
            <a:r>
              <a:rPr lang="pl-PL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Korzystanie z produktów wytworzonych w wyniku realizacji projektu musi być  możliwe bezpośrednio po zakończeniu jego realizacji.</a:t>
            </a:r>
          </a:p>
          <a:p>
            <a:pPr marL="342900" lvl="0" indent="-342900" algn="just">
              <a:buFont typeface="+mj-lt"/>
              <a:buAutoNum type="arabicPeriod" startAt="11"/>
            </a:pPr>
            <a:endParaRPr lang="pl-PL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algn="just">
              <a:buFont typeface="+mj-lt"/>
              <a:buAutoNum type="arabicPeriod" startAt="11"/>
            </a:pPr>
            <a:r>
              <a:rPr lang="pl-PL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Projekty muszą mieć na celu poprawę jakości życia mieszkańców oraz ożywienie gospodarcze i społeczne danego obszaru przyczyniające się do ograniczenia ryzyka ubóstwa i wykluczenia społecznego na tych terenach.</a:t>
            </a:r>
          </a:p>
          <a:p>
            <a:pPr marL="342900" lvl="0" indent="-342900" algn="just">
              <a:buFont typeface="+mj-lt"/>
              <a:buAutoNum type="arabicPeriod" startAt="11"/>
            </a:pPr>
            <a:endParaRPr lang="pl-PL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buFont typeface="+mj-lt"/>
              <a:buAutoNum type="arabicPeriod" startAt="11"/>
            </a:pPr>
            <a:r>
              <a:rPr lang="pl-PL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Wnioskodawca musi posiadać, bądź zapewni zasoby techniczne, kadrowe i wiedzę gwarantujące uruchomienie funkcjonowania infrastruktury po zakończeniu projektu.</a:t>
            </a:r>
          </a:p>
          <a:p>
            <a:pPr marL="342900" indent="-342900" algn="just"/>
            <a:endParaRPr lang="pl-PL" b="1" dirty="0" smtClean="0">
              <a:solidFill>
                <a:schemeClr val="tx2"/>
              </a:solidFill>
            </a:endParaRPr>
          </a:p>
        </p:txBody>
      </p:sp>
      <p:pic>
        <p:nvPicPr>
          <p:cNvPr id="13" name="Obraz 12"/>
          <p:cNvPicPr/>
          <p:nvPr/>
        </p:nvPicPr>
        <p:blipFill>
          <a:blip r:embed="rId6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1500822" y="5334000"/>
            <a:ext cx="6096635" cy="64008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1853525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" y="0"/>
            <a:ext cx="9415306" cy="6858000"/>
          </a:xfrm>
          <a:prstGeom prst="rect">
            <a:avLst/>
          </a:prstGeom>
        </p:spPr>
      </p:pic>
      <p:pic>
        <p:nvPicPr>
          <p:cNvPr id="3" name="Obraz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0975" cy="6858000"/>
          </a:xfrm>
          <a:prstGeom prst="rect">
            <a:avLst/>
          </a:prstGeom>
        </p:spPr>
      </p:pic>
      <p:sp>
        <p:nvSpPr>
          <p:cNvPr id="5" name="Prostokąt 4"/>
          <p:cNvSpPr/>
          <p:nvPr/>
        </p:nvSpPr>
        <p:spPr>
          <a:xfrm>
            <a:off x="350874" y="372138"/>
            <a:ext cx="8304028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>
              <a:buFont typeface="Wingdings" pitchFamily="2" charset="2"/>
              <a:buChar char="Ø"/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>
              <a:buFont typeface="Wingdings" pitchFamily="2" charset="2"/>
              <a:buChar char="Ø"/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>
              <a:buFont typeface="Wingdings" pitchFamily="2" charset="2"/>
              <a:buChar char="Ø"/>
            </a:pPr>
            <a:endParaRPr lang="pl-PL" sz="2000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4A5AB-89E5-4A9E-8709-D3F973064AA9}" type="slidenum">
              <a:rPr lang="pl-PL" smtClean="0"/>
              <a:pPr/>
              <a:t>11</a:t>
            </a:fld>
            <a:endParaRPr lang="pl-PL"/>
          </a:p>
        </p:txBody>
      </p:sp>
      <p:sp>
        <p:nvSpPr>
          <p:cNvPr id="9" name="Prostokąt 8"/>
          <p:cNvSpPr/>
          <p:nvPr/>
        </p:nvSpPr>
        <p:spPr>
          <a:xfrm>
            <a:off x="297712" y="372140"/>
            <a:ext cx="8431618" cy="35660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pl-PL" dirty="0" smtClean="0">
                <a:solidFill>
                  <a:schemeClr val="tx2">
                    <a:lumMod val="75000"/>
                  </a:schemeClr>
                </a:solidFill>
                <a:latin typeface="TitilliumText25L"/>
              </a:rPr>
              <a:t> </a:t>
            </a: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</p:txBody>
      </p:sp>
      <p:sp>
        <p:nvSpPr>
          <p:cNvPr id="10" name="Prostokąt 9"/>
          <p:cNvSpPr/>
          <p:nvPr/>
        </p:nvSpPr>
        <p:spPr>
          <a:xfrm>
            <a:off x="297712" y="198120"/>
            <a:ext cx="8556728" cy="60743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4000"/>
              </a:lnSpc>
            </a:pPr>
            <a:r>
              <a:rPr lang="pl-PL" sz="2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Projekty premiowane </a:t>
            </a:r>
          </a:p>
          <a:p>
            <a:pPr algn="ctr">
              <a:lnSpc>
                <a:spcPct val="114000"/>
              </a:lnSpc>
            </a:pPr>
            <a:r>
              <a:rPr lang="pl-PL" sz="2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 ramach oceny merytorycznej II stopnia</a:t>
            </a:r>
          </a:p>
          <a:p>
            <a:pPr algn="ctr">
              <a:lnSpc>
                <a:spcPct val="114000"/>
              </a:lnSpc>
            </a:pPr>
            <a:endParaRPr lang="pl-PL" sz="2200" dirty="0" smtClean="0">
              <a:solidFill>
                <a:srgbClr val="0873B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14000"/>
              </a:lnSpc>
              <a:buFont typeface="+mj-lt"/>
              <a:buAutoNum type="arabicPeriod"/>
            </a:pPr>
            <a:r>
              <a:rPr lang="pl-PL" sz="17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Projekty polegające na przebudowie lub adaptacji zdegradowanych budynków                        i obiektów związanych z byłymi PGR-ami tj. obiektów służących prowadzeniu produkcji jak i zaplecza mieszkaniowego pracowników PGR-ów (wyłącznie części wspólne budynków).</a:t>
            </a:r>
          </a:p>
          <a:p>
            <a:pPr marL="457200" indent="-457200" algn="just">
              <a:lnSpc>
                <a:spcPct val="114000"/>
              </a:lnSpc>
            </a:pPr>
            <a:endParaRPr lang="pl-PL" sz="17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14000"/>
              </a:lnSpc>
              <a:buFont typeface="+mj-lt"/>
              <a:buAutoNum type="arabicPeriod" startAt="2"/>
            </a:pPr>
            <a:r>
              <a:rPr lang="pl-PL" sz="17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Projekty realizowane  na obszarze Specjalnej Strefy Włączenia zgodnie z aktualnym na dzień zakończenia naboru wniosków o dofinansowanie dokumentem pn. Specjalna Strefa Włączenia na obszarze województwa zachodniopomorskiego oraz planowane kierunki działań interwencyjnych.</a:t>
            </a:r>
          </a:p>
          <a:p>
            <a:pPr marL="457200" indent="-457200" algn="just">
              <a:lnSpc>
                <a:spcPct val="114000"/>
              </a:lnSpc>
            </a:pPr>
            <a:endParaRPr lang="pl-PL" sz="17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14000"/>
              </a:lnSpc>
              <a:buFont typeface="+mj-lt"/>
              <a:buAutoNum type="arabicPeriod" startAt="3"/>
            </a:pPr>
            <a:r>
              <a:rPr lang="pl-PL" sz="17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Projekty, które wpłyną na ograniczenie problemów społecznych występujących na terenie obszaru rewitalizacji w zakresie ubóstwa, bezrobocia, sieroctwa, bezdomności, przemocy w rodzinie, bezradności w sprawach opiekuńczo-wychowawczych, problemów wynikających ze starości, problemów wynikających z długotrwałej i ciężkiej choroby, uzależnień (alkoholizmu lub narkomanii).</a:t>
            </a:r>
            <a:endParaRPr lang="pl-PL" sz="1600" b="1" dirty="0" smtClean="0">
              <a:solidFill>
                <a:schemeClr val="tx2"/>
              </a:solidFill>
              <a:latin typeface="TitilliumText25L"/>
            </a:endParaRPr>
          </a:p>
          <a:p>
            <a:pPr lvl="0" algn="just">
              <a:lnSpc>
                <a:spcPct val="114000"/>
              </a:lnSpc>
            </a:pPr>
            <a:endParaRPr lang="pl-PL" sz="1600" dirty="0" smtClean="0">
              <a:solidFill>
                <a:schemeClr val="tx2"/>
              </a:solidFill>
              <a:latin typeface="TitilliumText25L"/>
            </a:endParaRPr>
          </a:p>
        </p:txBody>
      </p:sp>
      <p:sp>
        <p:nvSpPr>
          <p:cNvPr id="50177" name="Rectangle 1"/>
          <p:cNvSpPr>
            <a:spLocks noChangeArrowheads="1"/>
          </p:cNvSpPr>
          <p:nvPr/>
        </p:nvSpPr>
        <p:spPr bwMode="auto">
          <a:xfrm>
            <a:off x="487856" y="3092726"/>
            <a:ext cx="8272130" cy="1354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pl-PL" sz="1600" dirty="0" smtClean="0">
              <a:solidFill>
                <a:schemeClr val="tx2"/>
              </a:solidFill>
              <a:latin typeface="TitilliumText25L"/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pl-PL" sz="1600" dirty="0" smtClean="0">
              <a:solidFill>
                <a:schemeClr val="tx2"/>
              </a:solidFill>
              <a:latin typeface="TitilliumText25L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pl-PL" sz="1600" dirty="0" smtClean="0">
              <a:latin typeface="TitilliumText25L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endParaRPr lang="pl-PL" sz="1600" dirty="0" smtClean="0">
              <a:latin typeface="TitilliumText25L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pl-PL" b="0" i="0" u="none" strike="noStrike" cap="none" normalizeH="0" baseline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83412" y="0"/>
            <a:ext cx="111421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Obraz 10"/>
          <p:cNvPicPr/>
          <p:nvPr/>
        </p:nvPicPr>
        <p:blipFill>
          <a:blip r:embed="rId6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1790382" y="6057900"/>
            <a:ext cx="6096635" cy="64008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445334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677" y="0"/>
            <a:ext cx="9661129" cy="6858000"/>
          </a:xfrm>
          <a:prstGeom prst="rect">
            <a:avLst/>
          </a:prstGeom>
        </p:spPr>
      </p:pic>
      <p:pic>
        <p:nvPicPr>
          <p:cNvPr id="3" name="Obraz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0975" cy="6858000"/>
          </a:xfrm>
          <a:prstGeom prst="rect">
            <a:avLst/>
          </a:prstGeom>
        </p:spPr>
      </p:pic>
      <p:sp>
        <p:nvSpPr>
          <p:cNvPr id="5" name="Prostokąt 4"/>
          <p:cNvSpPr/>
          <p:nvPr/>
        </p:nvSpPr>
        <p:spPr>
          <a:xfrm>
            <a:off x="350874" y="372138"/>
            <a:ext cx="8304028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>
              <a:buFont typeface="Wingdings" pitchFamily="2" charset="2"/>
              <a:buChar char="Ø"/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>
              <a:buFont typeface="Wingdings" pitchFamily="2" charset="2"/>
              <a:buChar char="Ø"/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>
              <a:buFont typeface="Wingdings" pitchFamily="2" charset="2"/>
              <a:buChar char="Ø"/>
            </a:pPr>
            <a:endParaRPr lang="pl-PL" sz="2000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4A5AB-89E5-4A9E-8709-D3F973064AA9}" type="slidenum">
              <a:rPr lang="pl-PL" smtClean="0"/>
              <a:pPr/>
              <a:t>12</a:t>
            </a:fld>
            <a:endParaRPr lang="pl-PL"/>
          </a:p>
        </p:txBody>
      </p:sp>
      <p:sp>
        <p:nvSpPr>
          <p:cNvPr id="9" name="Prostokąt 8"/>
          <p:cNvSpPr/>
          <p:nvPr/>
        </p:nvSpPr>
        <p:spPr>
          <a:xfrm>
            <a:off x="297712" y="372140"/>
            <a:ext cx="8431618" cy="35660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pl-PL" dirty="0" smtClean="0">
                <a:solidFill>
                  <a:schemeClr val="tx2">
                    <a:lumMod val="75000"/>
                  </a:schemeClr>
                </a:solidFill>
                <a:latin typeface="TitilliumText25L"/>
              </a:rPr>
              <a:t> </a:t>
            </a: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</p:txBody>
      </p:sp>
      <p:sp>
        <p:nvSpPr>
          <p:cNvPr id="10" name="Prostokąt 9"/>
          <p:cNvSpPr/>
          <p:nvPr/>
        </p:nvSpPr>
        <p:spPr>
          <a:xfrm>
            <a:off x="297712" y="198120"/>
            <a:ext cx="8556728" cy="58819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4000"/>
              </a:lnSpc>
            </a:pPr>
            <a:r>
              <a:rPr lang="pl-PL" sz="2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Projekty premiowane </a:t>
            </a:r>
          </a:p>
          <a:p>
            <a:pPr algn="ctr">
              <a:lnSpc>
                <a:spcPct val="114000"/>
              </a:lnSpc>
            </a:pPr>
            <a:r>
              <a:rPr lang="pl-PL" sz="2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 ramach oceny merytorycznej II stopnia</a:t>
            </a:r>
            <a:r>
              <a:rPr lang="pl-PL" sz="2400" dirty="0" smtClean="0">
                <a:solidFill>
                  <a:srgbClr val="0873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c.d.</a:t>
            </a:r>
          </a:p>
          <a:p>
            <a:pPr marL="457200" indent="-457200" algn="ctr">
              <a:lnSpc>
                <a:spcPct val="114000"/>
              </a:lnSpc>
            </a:pPr>
            <a:endParaRPr lang="pl-PL" sz="2200" b="1" dirty="0" smtClean="0">
              <a:solidFill>
                <a:schemeClr val="tx2"/>
              </a:solidFill>
              <a:latin typeface="TitilliumText25L"/>
            </a:endParaRPr>
          </a:p>
          <a:p>
            <a:pPr marL="457200" indent="-457200" algn="just">
              <a:lnSpc>
                <a:spcPct val="114000"/>
              </a:lnSpc>
              <a:buFont typeface="+mj-lt"/>
              <a:buAutoNum type="arabicPeriod" startAt="4"/>
            </a:pPr>
            <a:r>
              <a:rPr lang="pl-PL" sz="16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Projekty komplementarne z przedsięwzięciami finansowanymi z EFS, które swoim zasięgiem obejmują obszar rewitalizacji ­ będącymi w trakcie realizacji, </a:t>
            </a:r>
            <a:r>
              <a:rPr lang="pl-PL" sz="16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zrealizowanymi lub </a:t>
            </a:r>
            <a:r>
              <a:rPr lang="pl-PL" sz="16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dla których wnioskodawca lub inny podmiot złożył wniosek o dofinansowanie ze środków </a:t>
            </a:r>
            <a:r>
              <a:rPr lang="pl-PL" sz="16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EFS lub planowanymi </a:t>
            </a:r>
            <a:r>
              <a:rPr lang="pl-PL" sz="16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realizacji przez wnioskodawcę lub inny podmiot.</a:t>
            </a:r>
            <a:endParaRPr lang="pl-PL" sz="16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14000"/>
              </a:lnSpc>
            </a:pPr>
            <a:endParaRPr lang="pl-PL" sz="16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14000"/>
              </a:lnSpc>
              <a:buFont typeface="+mj-lt"/>
              <a:buAutoNum type="arabicPeriod" startAt="5"/>
            </a:pPr>
            <a:r>
              <a:rPr lang="pl-PL" sz="16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Projekty realizowane na obszarach, w których zidentyfikowano występowanie deficytu „problemy popegeerowskie” zgodnie z Tabelą „Występowanie deficytów w obszarach problemowych w gminach województwa zachodniopomorskiego” w aktualnym na dzień zakończenia naboru wniosków o dofinansowanie dokumencie pn. Specjalna Strefa Włączenia na obszarze województwa zachodniopomorskiego oraz planowane kierunki działań interwencyjnych.</a:t>
            </a:r>
          </a:p>
          <a:p>
            <a:pPr marL="457200" indent="-457200" algn="just">
              <a:lnSpc>
                <a:spcPct val="114000"/>
              </a:lnSpc>
            </a:pPr>
            <a:endParaRPr lang="pl-PL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14000"/>
              </a:lnSpc>
              <a:buFont typeface="+mj-lt"/>
              <a:buAutoNum type="arabicPeriod" startAt="6"/>
            </a:pPr>
            <a:r>
              <a:rPr lang="pl-PL" sz="16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Projekty gotowe do realizacji tj. posiadające wymagane pozwolenia, decyzje, których uzyskanie wynika z procedur prawa budowlanego i zagospodarowania przestrzennego, procedur postępowania OOŚ.</a:t>
            </a:r>
            <a:endParaRPr lang="pl-PL" sz="2200" b="1" dirty="0" smtClean="0">
              <a:solidFill>
                <a:schemeClr val="tx2"/>
              </a:solidFill>
              <a:latin typeface="TitilliumText25L"/>
            </a:endParaRPr>
          </a:p>
          <a:p>
            <a:pPr algn="ctr">
              <a:lnSpc>
                <a:spcPct val="114000"/>
              </a:lnSpc>
            </a:pPr>
            <a:endParaRPr lang="pl-PL" dirty="0" smtClean="0">
              <a:solidFill>
                <a:schemeClr val="tx2"/>
              </a:solidFill>
              <a:latin typeface="TitilliumText25L"/>
            </a:endParaRPr>
          </a:p>
        </p:txBody>
      </p:sp>
      <p:sp>
        <p:nvSpPr>
          <p:cNvPr id="50177" name="Rectangle 1"/>
          <p:cNvSpPr>
            <a:spLocks noChangeArrowheads="1"/>
          </p:cNvSpPr>
          <p:nvPr/>
        </p:nvSpPr>
        <p:spPr bwMode="auto">
          <a:xfrm>
            <a:off x="487856" y="3092726"/>
            <a:ext cx="8272130" cy="1354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pl-PL" sz="1600" dirty="0" smtClean="0">
              <a:solidFill>
                <a:schemeClr val="tx2"/>
              </a:solidFill>
              <a:latin typeface="TitilliumText25L"/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pl-PL" sz="1600" dirty="0" smtClean="0">
              <a:solidFill>
                <a:schemeClr val="tx2"/>
              </a:solidFill>
              <a:latin typeface="TitilliumText25L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pl-PL" sz="1600" dirty="0" smtClean="0">
              <a:latin typeface="TitilliumText25L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endParaRPr lang="pl-PL" sz="1600" dirty="0" smtClean="0">
              <a:latin typeface="TitilliumText25L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pl-PL" b="0" i="0" u="none" strike="noStrike" cap="none" normalizeH="0" baseline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80975" y="-2"/>
            <a:ext cx="1031589" cy="9876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Obraz 10"/>
          <p:cNvPicPr/>
          <p:nvPr/>
        </p:nvPicPr>
        <p:blipFill>
          <a:blip r:embed="rId6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1790382" y="5684520"/>
            <a:ext cx="6096635" cy="64008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445334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677" y="0"/>
            <a:ext cx="9661129" cy="6858000"/>
          </a:xfrm>
          <a:prstGeom prst="rect">
            <a:avLst/>
          </a:prstGeom>
        </p:spPr>
      </p:pic>
      <p:pic>
        <p:nvPicPr>
          <p:cNvPr id="3" name="Obraz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7" y="0"/>
            <a:ext cx="180975" cy="6858000"/>
          </a:xfrm>
          <a:prstGeom prst="rect">
            <a:avLst/>
          </a:prstGeom>
        </p:spPr>
      </p:pic>
      <p:sp>
        <p:nvSpPr>
          <p:cNvPr id="5" name="Prostokąt 4"/>
          <p:cNvSpPr/>
          <p:nvPr/>
        </p:nvSpPr>
        <p:spPr>
          <a:xfrm>
            <a:off x="350874" y="372138"/>
            <a:ext cx="8304028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>
              <a:buFont typeface="Wingdings" pitchFamily="2" charset="2"/>
              <a:buChar char="Ø"/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>
              <a:buFont typeface="Wingdings" pitchFamily="2" charset="2"/>
              <a:buChar char="Ø"/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>
              <a:buFont typeface="Wingdings" pitchFamily="2" charset="2"/>
              <a:buChar char="Ø"/>
            </a:pPr>
            <a:endParaRPr lang="pl-PL" sz="2000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4A5AB-89E5-4A9E-8709-D3F973064AA9}" type="slidenum">
              <a:rPr lang="pl-PL" smtClean="0"/>
              <a:pPr/>
              <a:t>13</a:t>
            </a:fld>
            <a:endParaRPr lang="pl-PL"/>
          </a:p>
        </p:txBody>
      </p:sp>
      <p:sp>
        <p:nvSpPr>
          <p:cNvPr id="9" name="Prostokąt 8"/>
          <p:cNvSpPr/>
          <p:nvPr/>
        </p:nvSpPr>
        <p:spPr>
          <a:xfrm>
            <a:off x="297712" y="372140"/>
            <a:ext cx="8431618" cy="35660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pl-PL" dirty="0" smtClean="0">
                <a:solidFill>
                  <a:schemeClr val="tx2">
                    <a:lumMod val="75000"/>
                  </a:schemeClr>
                </a:solidFill>
                <a:latin typeface="TitilliumText25L"/>
              </a:rPr>
              <a:t> </a:t>
            </a: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</p:txBody>
      </p:sp>
      <p:sp>
        <p:nvSpPr>
          <p:cNvPr id="10" name="Prostokąt 9"/>
          <p:cNvSpPr/>
          <p:nvPr/>
        </p:nvSpPr>
        <p:spPr>
          <a:xfrm>
            <a:off x="297712" y="198120"/>
            <a:ext cx="8556728" cy="48994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4000"/>
              </a:lnSpc>
            </a:pPr>
            <a:r>
              <a:rPr lang="pl-PL" sz="2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Projekty premiowane </a:t>
            </a:r>
          </a:p>
          <a:p>
            <a:pPr algn="ctr">
              <a:lnSpc>
                <a:spcPct val="114000"/>
              </a:lnSpc>
            </a:pPr>
            <a:r>
              <a:rPr lang="pl-PL" sz="2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 ramach oceny merytorycznej II stopnia</a:t>
            </a:r>
            <a:r>
              <a:rPr lang="pl-PL" sz="2400" dirty="0" smtClean="0">
                <a:solidFill>
                  <a:srgbClr val="0873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c.d.</a:t>
            </a:r>
            <a:endParaRPr lang="pl-PL" sz="2400" b="1" dirty="0" smtClean="0">
              <a:solidFill>
                <a:schemeClr val="tx2"/>
              </a:solidFill>
              <a:latin typeface="TitilliumText25L"/>
            </a:endParaRPr>
          </a:p>
          <a:p>
            <a:pPr marL="457200" indent="-457200" algn="just">
              <a:lnSpc>
                <a:spcPct val="114000"/>
              </a:lnSpc>
            </a:pPr>
            <a:endParaRPr lang="pl-PL" dirty="0" smtClean="0">
              <a:solidFill>
                <a:schemeClr val="tx2"/>
              </a:solidFill>
              <a:latin typeface="TitilliumText25L"/>
            </a:endParaRPr>
          </a:p>
          <a:p>
            <a:pPr marL="457200" lvl="0" indent="-457200" algn="just">
              <a:lnSpc>
                <a:spcPct val="114000"/>
              </a:lnSpc>
              <a:buFont typeface="+mj-lt"/>
              <a:buAutoNum type="arabicPeriod" startAt="7"/>
            </a:pPr>
            <a:r>
              <a:rPr lang="pl-PL" sz="16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Projekty, które przyczynią się do zaspokojenia potrzeb grup docelowych i rozwiązania problemów społecznych.</a:t>
            </a:r>
          </a:p>
          <a:p>
            <a:pPr marL="457200" lvl="0" indent="-457200" algn="just">
              <a:lnSpc>
                <a:spcPct val="114000"/>
              </a:lnSpc>
              <a:buFont typeface="+mj-lt"/>
              <a:buAutoNum type="arabicPeriod" startAt="5"/>
            </a:pPr>
            <a:endParaRPr lang="pl-PL" sz="16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14000"/>
              </a:lnSpc>
              <a:buFont typeface="+mj-lt"/>
              <a:buAutoNum type="arabicPeriod" startAt="8"/>
            </a:pPr>
            <a:r>
              <a:rPr lang="pl-PL" sz="16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Projekty, w realizację których (zadania inwestycyjne) zaangażowani zostaną (na podstawie stosownych umów) mieszkańcy (z wyłączeniem pracowników wnioskodawcy) obszaru rewitalizacji.</a:t>
            </a:r>
          </a:p>
          <a:p>
            <a:pPr marL="457200" indent="-457200" algn="just">
              <a:lnSpc>
                <a:spcPct val="114000"/>
              </a:lnSpc>
              <a:buFont typeface="+mj-lt"/>
              <a:buAutoNum type="arabicPeriod" startAt="5"/>
            </a:pPr>
            <a:endParaRPr lang="pl-PL" sz="16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14000"/>
              </a:lnSpc>
              <a:buFont typeface="+mj-lt"/>
              <a:buAutoNum type="arabicPeriod" startAt="9"/>
            </a:pPr>
            <a:r>
              <a:rPr lang="pl-PL" sz="16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Projekty, w wyniku których zatrudnieni zostaną mieszkańcy obszaru rewitalizacji.</a:t>
            </a:r>
          </a:p>
          <a:p>
            <a:pPr marL="457200" indent="-457200" algn="just">
              <a:lnSpc>
                <a:spcPct val="114000"/>
              </a:lnSpc>
              <a:buFont typeface="+mj-lt"/>
              <a:buAutoNum type="arabicPeriod" startAt="5"/>
            </a:pPr>
            <a:endParaRPr lang="pl-PL" sz="16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14000"/>
              </a:lnSpc>
              <a:buFont typeface="+mj-lt"/>
              <a:buAutoNum type="arabicPeriod" startAt="10"/>
            </a:pPr>
            <a:r>
              <a:rPr lang="pl-PL" sz="16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Projekty, które wykażą najwyższą efektywność kosztową rozumianą jako stosunek wartości dofinansowania do planowanej wielkości </a:t>
            </a:r>
            <a:r>
              <a:rPr lang="pl-PL" sz="1600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zrewitalizowanej</a:t>
            </a:r>
            <a:r>
              <a:rPr lang="pl-PL" sz="16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powierzchni.</a:t>
            </a:r>
          </a:p>
          <a:p>
            <a:pPr marL="457200" indent="-457200" algn="just">
              <a:lnSpc>
                <a:spcPct val="114000"/>
              </a:lnSpc>
            </a:pPr>
            <a:endParaRPr lang="pl-PL" sz="1600" b="1" dirty="0" smtClean="0">
              <a:solidFill>
                <a:schemeClr val="tx2"/>
              </a:solidFill>
              <a:latin typeface="TitilliumText25L"/>
            </a:endParaRPr>
          </a:p>
          <a:p>
            <a:pPr lvl="0" algn="just">
              <a:lnSpc>
                <a:spcPct val="114000"/>
              </a:lnSpc>
            </a:pPr>
            <a:endParaRPr lang="pl-PL" sz="1600" dirty="0" smtClean="0">
              <a:solidFill>
                <a:schemeClr val="tx2"/>
              </a:solidFill>
              <a:latin typeface="TitilliumText25L"/>
            </a:endParaRPr>
          </a:p>
        </p:txBody>
      </p:sp>
      <p:sp>
        <p:nvSpPr>
          <p:cNvPr id="50177" name="Rectangle 1"/>
          <p:cNvSpPr>
            <a:spLocks noChangeArrowheads="1"/>
          </p:cNvSpPr>
          <p:nvPr/>
        </p:nvSpPr>
        <p:spPr bwMode="auto">
          <a:xfrm>
            <a:off x="487856" y="3092726"/>
            <a:ext cx="8272130" cy="1354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pl-PL" sz="1600" dirty="0" smtClean="0">
              <a:solidFill>
                <a:schemeClr val="tx2"/>
              </a:solidFill>
              <a:latin typeface="TitilliumText25L"/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pl-PL" sz="1600" dirty="0" smtClean="0">
              <a:solidFill>
                <a:schemeClr val="tx2"/>
              </a:solidFill>
              <a:latin typeface="TitilliumText25L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pl-PL" sz="1600" dirty="0" smtClean="0">
              <a:latin typeface="TitilliumText25L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endParaRPr lang="pl-PL" sz="1600" dirty="0" smtClean="0">
              <a:latin typeface="TitilliumText25L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pl-PL" b="0" i="0" u="none" strike="noStrike" cap="none" normalizeH="0" baseline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95262" y="0"/>
            <a:ext cx="1031589" cy="9876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Obraz 10"/>
          <p:cNvPicPr/>
          <p:nvPr/>
        </p:nvPicPr>
        <p:blipFill>
          <a:blip r:embed="rId6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1729422" y="5402580"/>
            <a:ext cx="6096635" cy="64008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445334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677" y="0"/>
            <a:ext cx="9661129" cy="6858000"/>
          </a:xfrm>
          <a:prstGeom prst="rect">
            <a:avLst/>
          </a:prstGeom>
        </p:spPr>
      </p:pic>
      <p:pic>
        <p:nvPicPr>
          <p:cNvPr id="3" name="Obraz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0975" cy="6858000"/>
          </a:xfrm>
          <a:prstGeom prst="rect">
            <a:avLst/>
          </a:prstGeom>
        </p:spPr>
      </p:pic>
      <p:sp>
        <p:nvSpPr>
          <p:cNvPr id="5" name="Prostokąt 4"/>
          <p:cNvSpPr/>
          <p:nvPr/>
        </p:nvSpPr>
        <p:spPr>
          <a:xfrm>
            <a:off x="350874" y="372138"/>
            <a:ext cx="8304028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>
              <a:buFont typeface="Wingdings" pitchFamily="2" charset="2"/>
              <a:buChar char="Ø"/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>
              <a:buFont typeface="Wingdings" pitchFamily="2" charset="2"/>
              <a:buChar char="Ø"/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>
              <a:buFont typeface="Wingdings" pitchFamily="2" charset="2"/>
              <a:buChar char="Ø"/>
            </a:pPr>
            <a:endParaRPr lang="pl-PL" sz="2000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4A5AB-89E5-4A9E-8709-D3F973064AA9}" type="slidenum">
              <a:rPr lang="pl-PL" smtClean="0"/>
              <a:pPr/>
              <a:t>14</a:t>
            </a:fld>
            <a:endParaRPr lang="pl-PL"/>
          </a:p>
        </p:txBody>
      </p:sp>
      <p:sp>
        <p:nvSpPr>
          <p:cNvPr id="9" name="Prostokąt 8"/>
          <p:cNvSpPr/>
          <p:nvPr/>
        </p:nvSpPr>
        <p:spPr>
          <a:xfrm>
            <a:off x="297712" y="372140"/>
            <a:ext cx="8431618" cy="35660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pl-PL" dirty="0" smtClean="0">
                <a:solidFill>
                  <a:schemeClr val="tx2">
                    <a:lumMod val="75000"/>
                  </a:schemeClr>
                </a:solidFill>
                <a:latin typeface="TitilliumText25L"/>
              </a:rPr>
              <a:t> </a:t>
            </a: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</p:txBody>
      </p:sp>
      <p:sp>
        <p:nvSpPr>
          <p:cNvPr id="10" name="Prostokąt 9"/>
          <p:cNvSpPr/>
          <p:nvPr/>
        </p:nvSpPr>
        <p:spPr>
          <a:xfrm>
            <a:off x="297712" y="198120"/>
            <a:ext cx="8556728" cy="672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4000"/>
              </a:lnSpc>
            </a:pPr>
            <a:r>
              <a:rPr lang="pl-PL" sz="2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Projekty premiowane </a:t>
            </a:r>
          </a:p>
          <a:p>
            <a:pPr algn="ctr">
              <a:lnSpc>
                <a:spcPct val="114000"/>
              </a:lnSpc>
            </a:pPr>
            <a:r>
              <a:rPr lang="pl-PL" sz="2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 ramach oceny merytorycznej II stopnia</a:t>
            </a:r>
            <a:r>
              <a:rPr lang="pl-PL" sz="2400" dirty="0" smtClean="0">
                <a:solidFill>
                  <a:srgbClr val="0873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c.d</a:t>
            </a:r>
            <a:r>
              <a:rPr lang="pl-PL" sz="22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pl-PL" sz="2200" b="1" dirty="0" smtClean="0">
              <a:solidFill>
                <a:schemeClr val="tx2"/>
              </a:solidFill>
              <a:latin typeface="TitilliumText25L"/>
            </a:endParaRPr>
          </a:p>
          <a:p>
            <a:pPr marL="457200" indent="-457200" algn="just">
              <a:lnSpc>
                <a:spcPct val="114000"/>
              </a:lnSpc>
            </a:pPr>
            <a:endParaRPr lang="pl-PL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lnSpc>
                <a:spcPct val="114000"/>
              </a:lnSpc>
              <a:buFont typeface="+mj-lt"/>
              <a:buAutoNum type="arabicPeriod" startAt="11"/>
            </a:pPr>
            <a:r>
              <a:rPr lang="pl-PL" sz="16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Projekty, których obszar pokrywa się przynajmniej w 50 % z obszarami wskazanymi w studium uwarunkowań i kierunków zagospodarowania przestrzennego gminy, jako obszary wymagające przekształceń, rehabilitacji, rekultywacji lub </a:t>
            </a:r>
            <a:r>
              <a:rPr lang="pl-PL" sz="1600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remediacji</a:t>
            </a:r>
            <a:r>
              <a:rPr lang="pl-PL" sz="16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(wykluczając tereny rolne i leśne).</a:t>
            </a:r>
          </a:p>
          <a:p>
            <a:pPr marL="457200" lvl="0" indent="-457200" algn="just">
              <a:lnSpc>
                <a:spcPct val="114000"/>
              </a:lnSpc>
              <a:buFont typeface="+mj-lt"/>
              <a:buAutoNum type="arabicPeriod" startAt="5"/>
            </a:pPr>
            <a:endParaRPr lang="pl-PL" sz="16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14000"/>
              </a:lnSpc>
              <a:buFont typeface="+mj-lt"/>
              <a:buAutoNum type="arabicPeriod" startAt="12"/>
            </a:pPr>
            <a:r>
              <a:rPr lang="pl-PL" sz="16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Projekty, które wpłyną na poprawę jakości przestrzeni publicznej (w zakresie jej estetyki, funkcjonalności i dostępności, bezpieczeństwa).</a:t>
            </a:r>
          </a:p>
          <a:p>
            <a:pPr marL="457200" indent="-457200" algn="just">
              <a:lnSpc>
                <a:spcPct val="114000"/>
              </a:lnSpc>
              <a:buFont typeface="+mj-lt"/>
              <a:buAutoNum type="arabicPeriod" startAt="12"/>
            </a:pPr>
            <a:endParaRPr lang="pl-PL" sz="16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14000"/>
              </a:lnSpc>
              <a:buFont typeface="+mj-lt"/>
              <a:buAutoNum type="arabicPeriod" startAt="12"/>
            </a:pPr>
            <a:r>
              <a:rPr lang="pl-PL" sz="16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Projekty, w przypadku których w ramach zamówień stosowane będą klauzule społeczne, w tym klauzula zastrzeżona (opisana w art. 22 ust. 2) oraz klauzula zatrudnieniowa (opisana w art. 29 ust. 4) Prawa zamówień publicznych a łączna wartość usług zamawianych z wykorzystaniem klauzul społecznych stanowić będzie przynajmniej 10% wartości całkowitej projektu.</a:t>
            </a:r>
          </a:p>
          <a:p>
            <a:pPr marL="457200" indent="-457200" algn="just">
              <a:lnSpc>
                <a:spcPct val="114000"/>
              </a:lnSpc>
            </a:pPr>
            <a:endParaRPr lang="pl-PL" sz="16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14000"/>
              </a:lnSpc>
              <a:buFont typeface="+mj-lt"/>
              <a:buAutoNum type="arabicPeriod" startAt="12"/>
            </a:pPr>
            <a:endParaRPr lang="pl-PL" sz="16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14000"/>
              </a:lnSpc>
              <a:buFont typeface="+mj-lt"/>
              <a:buAutoNum type="arabicPeriod" startAt="12"/>
            </a:pPr>
            <a:endParaRPr lang="pl-PL" sz="16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14000"/>
              </a:lnSpc>
              <a:buFont typeface="+mj-lt"/>
              <a:buAutoNum type="arabicPeriod" startAt="5"/>
            </a:pPr>
            <a:endParaRPr lang="pl-PL" sz="16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14000"/>
              </a:lnSpc>
            </a:pPr>
            <a:endParaRPr lang="pl-PL" sz="1600" b="1" dirty="0" smtClean="0">
              <a:solidFill>
                <a:schemeClr val="tx2"/>
              </a:solidFill>
              <a:latin typeface="TitilliumText25L"/>
            </a:endParaRPr>
          </a:p>
          <a:p>
            <a:pPr marL="457200" indent="-457200" algn="just">
              <a:lnSpc>
                <a:spcPct val="114000"/>
              </a:lnSpc>
            </a:pPr>
            <a:endParaRPr lang="pl-PL" sz="1600" b="1" dirty="0" smtClean="0">
              <a:solidFill>
                <a:schemeClr val="tx2"/>
              </a:solidFill>
              <a:latin typeface="TitilliumText25L"/>
            </a:endParaRPr>
          </a:p>
          <a:p>
            <a:pPr lvl="0" algn="ctr">
              <a:lnSpc>
                <a:spcPct val="114000"/>
              </a:lnSpc>
            </a:pPr>
            <a:endParaRPr lang="pl-PL" sz="2200" b="1" dirty="0" smtClean="0">
              <a:solidFill>
                <a:schemeClr val="tx2"/>
              </a:solidFill>
              <a:latin typeface="TitilliumText25L"/>
            </a:endParaRPr>
          </a:p>
          <a:p>
            <a:pPr algn="ctr">
              <a:lnSpc>
                <a:spcPct val="114000"/>
              </a:lnSpc>
            </a:pPr>
            <a:endParaRPr lang="pl-PL" dirty="0" smtClean="0">
              <a:solidFill>
                <a:schemeClr val="tx2"/>
              </a:solidFill>
              <a:latin typeface="TitilliumText25L"/>
            </a:endParaRPr>
          </a:p>
        </p:txBody>
      </p:sp>
      <p:sp>
        <p:nvSpPr>
          <p:cNvPr id="50177" name="Rectangle 1"/>
          <p:cNvSpPr>
            <a:spLocks noChangeArrowheads="1"/>
          </p:cNvSpPr>
          <p:nvPr/>
        </p:nvSpPr>
        <p:spPr bwMode="auto">
          <a:xfrm>
            <a:off x="487856" y="3092726"/>
            <a:ext cx="8272130" cy="1354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pl-PL" sz="1600" dirty="0" smtClean="0">
              <a:solidFill>
                <a:schemeClr val="tx2"/>
              </a:solidFill>
              <a:latin typeface="TitilliumText25L"/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pl-PL" sz="1600" dirty="0" smtClean="0">
              <a:solidFill>
                <a:schemeClr val="tx2"/>
              </a:solidFill>
              <a:latin typeface="TitilliumText25L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pl-PL" sz="1600" dirty="0" smtClean="0">
              <a:latin typeface="TitilliumText25L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endParaRPr lang="pl-PL" sz="1600" dirty="0" smtClean="0">
              <a:latin typeface="TitilliumText25L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pl-PL" b="0" i="0" u="none" strike="noStrike" cap="none" normalizeH="0" baseline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80975" y="0"/>
            <a:ext cx="1031589" cy="9876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Obraz 10"/>
          <p:cNvPicPr/>
          <p:nvPr/>
        </p:nvPicPr>
        <p:blipFill>
          <a:blip r:embed="rId6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1988502" y="5562600"/>
            <a:ext cx="6096635" cy="64008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445334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az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0975" cy="6858000"/>
          </a:xfrm>
          <a:prstGeom prst="rect">
            <a:avLst/>
          </a:prstGeom>
        </p:spPr>
      </p:pic>
      <p:sp>
        <p:nvSpPr>
          <p:cNvPr id="5" name="Prostokąt 4"/>
          <p:cNvSpPr/>
          <p:nvPr/>
        </p:nvSpPr>
        <p:spPr>
          <a:xfrm>
            <a:off x="350874" y="372138"/>
            <a:ext cx="8304028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>
              <a:buFont typeface="Wingdings" pitchFamily="2" charset="2"/>
              <a:buChar char="Ø"/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>
              <a:buFont typeface="Wingdings" pitchFamily="2" charset="2"/>
              <a:buChar char="Ø"/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>
              <a:buFont typeface="Wingdings" pitchFamily="2" charset="2"/>
              <a:buChar char="Ø"/>
            </a:pPr>
            <a:endParaRPr lang="pl-PL" sz="2000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4A5AB-89E5-4A9E-8709-D3F973064AA9}" type="slidenum">
              <a:rPr lang="pl-PL" smtClean="0"/>
              <a:pPr/>
              <a:t>15</a:t>
            </a:fld>
            <a:endParaRPr lang="pl-PL"/>
          </a:p>
        </p:txBody>
      </p:sp>
      <p:sp>
        <p:nvSpPr>
          <p:cNvPr id="9" name="Prostokąt 8"/>
          <p:cNvSpPr/>
          <p:nvPr/>
        </p:nvSpPr>
        <p:spPr>
          <a:xfrm>
            <a:off x="297712" y="372140"/>
            <a:ext cx="8431618" cy="35660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pl-PL" dirty="0" smtClean="0">
                <a:solidFill>
                  <a:schemeClr val="tx2">
                    <a:lumMod val="75000"/>
                  </a:schemeClr>
                </a:solidFill>
                <a:latin typeface="TitilliumText25L"/>
              </a:rPr>
              <a:t> </a:t>
            </a: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</p:txBody>
      </p:sp>
      <p:sp>
        <p:nvSpPr>
          <p:cNvPr id="10" name="Prostokąt 9"/>
          <p:cNvSpPr/>
          <p:nvPr/>
        </p:nvSpPr>
        <p:spPr>
          <a:xfrm>
            <a:off x="297712" y="198120"/>
            <a:ext cx="8556728" cy="39169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4000"/>
              </a:lnSpc>
            </a:pPr>
            <a:r>
              <a:rPr lang="pl-PL" sz="2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Projekty premiowane </a:t>
            </a:r>
          </a:p>
          <a:p>
            <a:pPr algn="ctr">
              <a:lnSpc>
                <a:spcPct val="114000"/>
              </a:lnSpc>
            </a:pPr>
            <a:r>
              <a:rPr lang="pl-PL" sz="2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 ramach oceny merytorycznej II stopnia</a:t>
            </a:r>
            <a:r>
              <a:rPr lang="pl-PL" sz="2400" dirty="0" smtClean="0">
                <a:solidFill>
                  <a:srgbClr val="0873B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c.d.</a:t>
            </a:r>
            <a:endParaRPr lang="pl-PL" sz="2400" b="1" dirty="0" smtClean="0">
              <a:solidFill>
                <a:schemeClr val="tx2"/>
              </a:solidFill>
              <a:latin typeface="TitilliumText25L"/>
            </a:endParaRPr>
          </a:p>
          <a:p>
            <a:pPr marL="457200" indent="-457200" algn="just">
              <a:lnSpc>
                <a:spcPct val="114000"/>
              </a:lnSpc>
            </a:pPr>
            <a:endParaRPr lang="pl-PL" dirty="0" smtClean="0">
              <a:solidFill>
                <a:srgbClr val="0873BB"/>
              </a:solidFill>
              <a:latin typeface="TitilliumText25L"/>
            </a:endParaRPr>
          </a:p>
          <a:p>
            <a:pPr marL="457200" indent="-457200" algn="just">
              <a:lnSpc>
                <a:spcPct val="114000"/>
              </a:lnSpc>
              <a:buFont typeface="+mj-lt"/>
              <a:buAutoNum type="arabicPeriod" startAt="14"/>
            </a:pPr>
            <a:endParaRPr lang="pl-PL" sz="16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14000"/>
              </a:lnSpc>
              <a:buFont typeface="+mj-lt"/>
              <a:buAutoNum type="arabicPeriod" startAt="14"/>
            </a:pPr>
            <a:r>
              <a:rPr lang="pl-PL" sz="16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Projekty, w przypadku których udokumentowane zostanie doświadczenie wnioskodawcy w realizacji projektów związanych z podobną infrastrukturą oraz zapewniona zostanie ponadstandardowa trwałość projektu.</a:t>
            </a:r>
          </a:p>
          <a:p>
            <a:pPr marL="457200" indent="-457200" algn="just">
              <a:lnSpc>
                <a:spcPct val="114000"/>
              </a:lnSpc>
              <a:buFont typeface="+mj-lt"/>
              <a:buAutoNum type="arabicPeriod" startAt="14"/>
            </a:pPr>
            <a:endParaRPr lang="pl-PL" sz="16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114000"/>
              </a:lnSpc>
              <a:buFont typeface="+mj-lt"/>
              <a:buAutoNum type="arabicPeriod" startAt="14"/>
            </a:pPr>
            <a:r>
              <a:rPr lang="pl-PL" sz="16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Projekty uwzględniające rozwiązania dostosowujące produkty projektu do zmian klimatu.</a:t>
            </a:r>
          </a:p>
          <a:p>
            <a:pPr marL="457200" indent="-457200" algn="just">
              <a:lnSpc>
                <a:spcPct val="114000"/>
              </a:lnSpc>
            </a:pPr>
            <a:endParaRPr lang="pl-PL" sz="1600" b="1" dirty="0" smtClean="0">
              <a:solidFill>
                <a:schemeClr val="tx2"/>
              </a:solidFill>
              <a:latin typeface="TitilliumText25L"/>
            </a:endParaRPr>
          </a:p>
          <a:p>
            <a:pPr lvl="0" algn="ctr">
              <a:lnSpc>
                <a:spcPct val="114000"/>
              </a:lnSpc>
            </a:pPr>
            <a:endParaRPr lang="pl-PL" sz="2200" b="1" dirty="0" smtClean="0">
              <a:solidFill>
                <a:schemeClr val="tx2"/>
              </a:solidFill>
              <a:latin typeface="TitilliumText25L"/>
            </a:endParaRPr>
          </a:p>
          <a:p>
            <a:pPr algn="ctr">
              <a:lnSpc>
                <a:spcPct val="114000"/>
              </a:lnSpc>
            </a:pPr>
            <a:endParaRPr lang="pl-PL" dirty="0" smtClean="0">
              <a:solidFill>
                <a:schemeClr val="tx2"/>
              </a:solidFill>
              <a:latin typeface="TitilliumText25L"/>
            </a:endParaRPr>
          </a:p>
        </p:txBody>
      </p:sp>
      <p:sp>
        <p:nvSpPr>
          <p:cNvPr id="50177" name="Rectangle 1"/>
          <p:cNvSpPr>
            <a:spLocks noChangeArrowheads="1"/>
          </p:cNvSpPr>
          <p:nvPr/>
        </p:nvSpPr>
        <p:spPr bwMode="auto">
          <a:xfrm>
            <a:off x="487856" y="3092726"/>
            <a:ext cx="8272130" cy="1354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pl-PL" sz="1600" dirty="0" smtClean="0">
              <a:solidFill>
                <a:schemeClr val="tx2"/>
              </a:solidFill>
              <a:latin typeface="TitilliumText25L"/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pl-PL" sz="1600" dirty="0" smtClean="0">
              <a:solidFill>
                <a:schemeClr val="tx2"/>
              </a:solidFill>
              <a:latin typeface="TitilliumText25L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pl-PL" sz="1600" dirty="0" smtClean="0">
              <a:latin typeface="TitilliumText25L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endParaRPr lang="pl-PL" sz="1600" dirty="0" smtClean="0">
              <a:latin typeface="TitilliumText25L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pl-PL" b="0" i="0" u="none" strike="noStrike" cap="none" normalizeH="0" baseline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80975" y="0"/>
            <a:ext cx="1031589" cy="9876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Obraz 10"/>
          <p:cNvPicPr/>
          <p:nvPr/>
        </p:nvPicPr>
        <p:blipFill>
          <a:blip r:embed="rId5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1462722" y="5707380"/>
            <a:ext cx="6096635" cy="64008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445334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677" y="0"/>
            <a:ext cx="9661129" cy="6858000"/>
          </a:xfrm>
          <a:prstGeom prst="rect">
            <a:avLst/>
          </a:prstGeom>
        </p:spPr>
      </p:pic>
      <p:pic>
        <p:nvPicPr>
          <p:cNvPr id="3" name="Obraz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6" y="0"/>
            <a:ext cx="180975" cy="6858000"/>
          </a:xfrm>
          <a:prstGeom prst="rect">
            <a:avLst/>
          </a:prstGeom>
        </p:spPr>
      </p:pic>
      <p:sp>
        <p:nvSpPr>
          <p:cNvPr id="5" name="Prostokąt 4"/>
          <p:cNvSpPr/>
          <p:nvPr/>
        </p:nvSpPr>
        <p:spPr>
          <a:xfrm>
            <a:off x="350874" y="372138"/>
            <a:ext cx="8304028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>
              <a:buFont typeface="Wingdings" pitchFamily="2" charset="2"/>
              <a:buChar char="Ø"/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>
              <a:buFont typeface="Wingdings" pitchFamily="2" charset="2"/>
              <a:buChar char="Ø"/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>
              <a:buFont typeface="Wingdings" pitchFamily="2" charset="2"/>
              <a:buChar char="Ø"/>
            </a:pPr>
            <a:endParaRPr lang="pl-PL" sz="2000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4A5AB-89E5-4A9E-8709-D3F973064AA9}" type="slidenum">
              <a:rPr lang="pl-PL" smtClean="0"/>
              <a:pPr/>
              <a:t>16</a:t>
            </a:fld>
            <a:endParaRPr lang="pl-PL"/>
          </a:p>
        </p:txBody>
      </p:sp>
      <p:sp>
        <p:nvSpPr>
          <p:cNvPr id="9" name="Prostokąt 8"/>
          <p:cNvSpPr/>
          <p:nvPr/>
        </p:nvSpPr>
        <p:spPr>
          <a:xfrm>
            <a:off x="297712" y="372140"/>
            <a:ext cx="8431618" cy="35660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pl-PL" dirty="0" smtClean="0">
                <a:solidFill>
                  <a:schemeClr val="tx2">
                    <a:lumMod val="75000"/>
                  </a:schemeClr>
                </a:solidFill>
                <a:latin typeface="TitilliumText25L"/>
              </a:rPr>
              <a:t> </a:t>
            </a: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</p:txBody>
      </p:sp>
      <p:sp>
        <p:nvSpPr>
          <p:cNvPr id="10" name="Prostokąt 9"/>
          <p:cNvSpPr/>
          <p:nvPr/>
        </p:nvSpPr>
        <p:spPr>
          <a:xfrm>
            <a:off x="866774" y="198120"/>
            <a:ext cx="7987665" cy="50042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4000"/>
              </a:lnSpc>
            </a:pPr>
            <a:endParaRPr lang="pl-PL" sz="1600" dirty="0" smtClean="0">
              <a:solidFill>
                <a:schemeClr val="tx2"/>
              </a:solidFill>
              <a:latin typeface="TitilliumText25L"/>
            </a:endParaRPr>
          </a:p>
          <a:p>
            <a:pPr lvl="0" algn="ctr">
              <a:lnSpc>
                <a:spcPct val="114000"/>
              </a:lnSpc>
            </a:pPr>
            <a:r>
              <a:rPr lang="pl-PL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Przebieg oceny</a:t>
            </a:r>
          </a:p>
          <a:p>
            <a:pPr lvl="0" algn="ctr">
              <a:lnSpc>
                <a:spcPct val="114000"/>
              </a:lnSpc>
            </a:pPr>
            <a:endParaRPr lang="pl-PL" sz="24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lnSpc>
                <a:spcPct val="114000"/>
              </a:lnSpc>
              <a:buFont typeface="+mj-lt"/>
              <a:buAutoNum type="arabicPeriod"/>
            </a:pPr>
            <a:r>
              <a:rPr lang="pl-PL" sz="2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Weryfikacja pod kątem spełnienia warunków formalnych.</a:t>
            </a:r>
          </a:p>
          <a:p>
            <a:pPr marL="457200" lvl="0" indent="-457200" algn="just">
              <a:lnSpc>
                <a:spcPct val="114000"/>
              </a:lnSpc>
              <a:buFont typeface="+mj-lt"/>
              <a:buAutoNum type="arabicPeriod"/>
            </a:pPr>
            <a:r>
              <a:rPr lang="pl-PL" sz="2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Ocena wstępna.</a:t>
            </a:r>
          </a:p>
          <a:p>
            <a:pPr marL="457200" lvl="0" indent="-457200" algn="just">
              <a:lnSpc>
                <a:spcPct val="114000"/>
              </a:lnSpc>
              <a:buFont typeface="+mj-lt"/>
              <a:buAutoNum type="arabicPeriod"/>
            </a:pPr>
            <a:r>
              <a:rPr lang="pl-PL" sz="2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Ocena merytoryczna I stopnia.</a:t>
            </a:r>
          </a:p>
          <a:p>
            <a:pPr marL="457200" lvl="0" indent="-457200" algn="just">
              <a:lnSpc>
                <a:spcPct val="114000"/>
              </a:lnSpc>
              <a:buFont typeface="+mj-lt"/>
              <a:buAutoNum type="arabicPeriod"/>
            </a:pPr>
            <a:r>
              <a:rPr lang="pl-PL" sz="2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Ocena merytoryczna II stopnia.</a:t>
            </a:r>
          </a:p>
          <a:p>
            <a:pPr marL="457200" lvl="0" indent="-457200" algn="just">
              <a:lnSpc>
                <a:spcPct val="114000"/>
              </a:lnSpc>
              <a:buFont typeface="+mj-lt"/>
              <a:buAutoNum type="arabicPeriod"/>
            </a:pPr>
            <a:r>
              <a:rPr lang="pl-PL" sz="24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Ocena strategiczna – </a:t>
            </a:r>
            <a:r>
              <a:rPr lang="pl-PL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uwaga nowość!!</a:t>
            </a:r>
          </a:p>
          <a:p>
            <a:pPr lvl="0" algn="ctr">
              <a:lnSpc>
                <a:spcPct val="114000"/>
              </a:lnSpc>
            </a:pPr>
            <a:endParaRPr lang="pl-PL" sz="2400" dirty="0" smtClean="0"/>
          </a:p>
          <a:p>
            <a:pPr lvl="0" algn="ctr">
              <a:lnSpc>
                <a:spcPct val="114000"/>
              </a:lnSpc>
            </a:pPr>
            <a:endParaRPr lang="pl-PL" sz="2400" dirty="0" smtClean="0"/>
          </a:p>
          <a:p>
            <a:pPr lvl="0" algn="ctr">
              <a:lnSpc>
                <a:spcPct val="114000"/>
              </a:lnSpc>
              <a:buFont typeface="Wingdings" pitchFamily="2" charset="2"/>
              <a:buChar char="Ø"/>
            </a:pPr>
            <a:endParaRPr lang="pl-PL" sz="2200" b="1" dirty="0" smtClean="0">
              <a:solidFill>
                <a:schemeClr val="tx2"/>
              </a:solidFill>
              <a:latin typeface="TitilliumText25L"/>
            </a:endParaRPr>
          </a:p>
          <a:p>
            <a:pPr algn="ctr">
              <a:lnSpc>
                <a:spcPct val="114000"/>
              </a:lnSpc>
            </a:pPr>
            <a:endParaRPr lang="pl-PL" dirty="0" smtClean="0">
              <a:solidFill>
                <a:schemeClr val="tx2"/>
              </a:solidFill>
              <a:latin typeface="TitilliumText25L"/>
            </a:endParaRPr>
          </a:p>
        </p:txBody>
      </p:sp>
      <p:sp>
        <p:nvSpPr>
          <p:cNvPr id="50177" name="Rectangle 1"/>
          <p:cNvSpPr>
            <a:spLocks noChangeArrowheads="1"/>
          </p:cNvSpPr>
          <p:nvPr/>
        </p:nvSpPr>
        <p:spPr bwMode="auto">
          <a:xfrm>
            <a:off x="487856" y="3092726"/>
            <a:ext cx="8272130" cy="1354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pl-PL" sz="1600" dirty="0" smtClean="0">
              <a:solidFill>
                <a:schemeClr val="tx2"/>
              </a:solidFill>
              <a:latin typeface="TitilliumText25L"/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pl-PL" sz="1600" dirty="0" smtClean="0">
              <a:solidFill>
                <a:schemeClr val="tx2"/>
              </a:solidFill>
              <a:latin typeface="TitilliumText25L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pl-PL" sz="1600" dirty="0" smtClean="0">
              <a:latin typeface="TitilliumText25L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endParaRPr lang="pl-PL" sz="1600" dirty="0" smtClean="0">
              <a:latin typeface="TitilliumText25L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pl-PL" b="0" i="0" u="none" strike="noStrike" cap="none" normalizeH="0" baseline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95261" y="-3080"/>
            <a:ext cx="1034806" cy="9907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Obraz 10"/>
          <p:cNvPicPr/>
          <p:nvPr/>
        </p:nvPicPr>
        <p:blipFill>
          <a:blip r:embed="rId6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1744662" y="5478780"/>
            <a:ext cx="6096635" cy="64008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445334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677" y="0"/>
            <a:ext cx="9661129" cy="6858000"/>
          </a:xfrm>
          <a:prstGeom prst="rect">
            <a:avLst/>
          </a:prstGeom>
        </p:spPr>
      </p:pic>
      <p:pic>
        <p:nvPicPr>
          <p:cNvPr id="3" name="Obraz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763" y="0"/>
            <a:ext cx="180975" cy="6858000"/>
          </a:xfrm>
          <a:prstGeom prst="rect">
            <a:avLst/>
          </a:prstGeom>
        </p:spPr>
      </p:pic>
      <p:sp>
        <p:nvSpPr>
          <p:cNvPr id="5" name="Prostokąt 4"/>
          <p:cNvSpPr/>
          <p:nvPr/>
        </p:nvSpPr>
        <p:spPr>
          <a:xfrm>
            <a:off x="350874" y="372138"/>
            <a:ext cx="8304028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>
              <a:buFont typeface="Wingdings" pitchFamily="2" charset="2"/>
              <a:buChar char="Ø"/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>
              <a:buFont typeface="Wingdings" pitchFamily="2" charset="2"/>
              <a:buChar char="Ø"/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>
              <a:buFont typeface="Wingdings" pitchFamily="2" charset="2"/>
              <a:buChar char="Ø"/>
            </a:pPr>
            <a:endParaRPr lang="pl-PL" sz="2000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4A5AB-89E5-4A9E-8709-D3F973064AA9}" type="slidenum">
              <a:rPr lang="pl-PL" smtClean="0"/>
              <a:pPr/>
              <a:t>17</a:t>
            </a:fld>
            <a:endParaRPr lang="pl-PL"/>
          </a:p>
        </p:txBody>
      </p:sp>
      <p:sp>
        <p:nvSpPr>
          <p:cNvPr id="9" name="Prostokąt 8"/>
          <p:cNvSpPr/>
          <p:nvPr/>
        </p:nvSpPr>
        <p:spPr>
          <a:xfrm>
            <a:off x="297712" y="372140"/>
            <a:ext cx="8431618" cy="35660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pl-PL" dirty="0" smtClean="0">
                <a:solidFill>
                  <a:schemeClr val="tx2">
                    <a:lumMod val="75000"/>
                  </a:schemeClr>
                </a:solidFill>
                <a:latin typeface="TitilliumText25L"/>
              </a:rPr>
              <a:t> </a:t>
            </a: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</p:txBody>
      </p:sp>
      <p:sp>
        <p:nvSpPr>
          <p:cNvPr id="10" name="Prostokąt 9"/>
          <p:cNvSpPr/>
          <p:nvPr/>
        </p:nvSpPr>
        <p:spPr>
          <a:xfrm>
            <a:off x="297712" y="198120"/>
            <a:ext cx="8556728" cy="54255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14000"/>
              </a:lnSpc>
            </a:pPr>
            <a:endParaRPr lang="pl-PL" sz="1600" dirty="0" smtClean="0">
              <a:solidFill>
                <a:schemeClr val="tx2"/>
              </a:solidFill>
              <a:latin typeface="TitilliumText25L"/>
            </a:endParaRPr>
          </a:p>
          <a:p>
            <a:pPr lvl="0" algn="ctr">
              <a:lnSpc>
                <a:spcPct val="114000"/>
              </a:lnSpc>
            </a:pPr>
            <a:r>
              <a:rPr lang="pl-PL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Ocena strategiczna </a:t>
            </a:r>
          </a:p>
          <a:p>
            <a:pPr lvl="0" algn="just">
              <a:lnSpc>
                <a:spcPct val="114000"/>
              </a:lnSpc>
            </a:pPr>
            <a:endParaRPr lang="pl-PL" sz="2000" b="1" dirty="0" smtClean="0">
              <a:solidFill>
                <a:schemeClr val="tx2"/>
              </a:solidFill>
              <a:latin typeface="TitilliumText25L"/>
            </a:endParaRPr>
          </a:p>
          <a:p>
            <a:pPr lvl="0" algn="just">
              <a:lnSpc>
                <a:spcPct val="114000"/>
              </a:lnSpc>
            </a:pPr>
            <a:r>
              <a:rPr lang="pl-PL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Celem oceny strategicznej jest wyselekcjonowanie projektów, które                                  w największym stopniu wpłyną na realizację polityki rozwojowej wynikającej                 ze Strategii Rozwoju Województwa Zachodniopomorskiego, Planu Zagospodarowania Przestrzennego WZ, wojewódzkich strategii i programów sektorowych oraz krajowych dokumentów strategicznych, w tym w szczególności Krajowej Strategii Rozwoju Regionalnego.</a:t>
            </a:r>
          </a:p>
          <a:p>
            <a:pPr algn="just">
              <a:lnSpc>
                <a:spcPct val="114000"/>
              </a:lnSpc>
            </a:pPr>
            <a:endParaRPr lang="pl-PL" sz="20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14000"/>
              </a:lnSpc>
            </a:pPr>
            <a:r>
              <a:rPr lang="pl-PL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Projekty, które zostaną ocenione jako spełniające kryterium właściwe dla oceny strategicznej uzyskują 20% premię w stosunku do punktacji z oceny merytorycznej II stopnia. </a:t>
            </a:r>
          </a:p>
          <a:p>
            <a:pPr lvl="0" algn="ctr">
              <a:lnSpc>
                <a:spcPct val="114000"/>
              </a:lnSpc>
              <a:buFont typeface="Wingdings" pitchFamily="2" charset="2"/>
              <a:buChar char="Ø"/>
            </a:pPr>
            <a:endParaRPr lang="pl-PL" sz="2200" b="1" dirty="0" smtClean="0">
              <a:solidFill>
                <a:schemeClr val="tx2"/>
              </a:solidFill>
              <a:latin typeface="TitilliumText25L"/>
            </a:endParaRPr>
          </a:p>
          <a:p>
            <a:pPr algn="ctr">
              <a:lnSpc>
                <a:spcPct val="114000"/>
              </a:lnSpc>
            </a:pPr>
            <a:endParaRPr lang="pl-PL" dirty="0" smtClean="0">
              <a:solidFill>
                <a:schemeClr val="tx2"/>
              </a:solidFill>
              <a:latin typeface="TitilliumText25L"/>
            </a:endParaRPr>
          </a:p>
        </p:txBody>
      </p:sp>
      <p:sp>
        <p:nvSpPr>
          <p:cNvPr id="50177" name="Rectangle 1"/>
          <p:cNvSpPr>
            <a:spLocks noChangeArrowheads="1"/>
          </p:cNvSpPr>
          <p:nvPr/>
        </p:nvSpPr>
        <p:spPr bwMode="auto">
          <a:xfrm>
            <a:off x="487856" y="3092726"/>
            <a:ext cx="8272130" cy="1354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pl-PL" sz="1600" dirty="0" smtClean="0">
              <a:solidFill>
                <a:schemeClr val="tx2"/>
              </a:solidFill>
              <a:latin typeface="TitilliumText25L"/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pl-PL" sz="1600" dirty="0" smtClean="0">
              <a:solidFill>
                <a:schemeClr val="tx2"/>
              </a:solidFill>
              <a:latin typeface="TitilliumText25L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pl-PL" sz="1600" dirty="0" smtClean="0">
              <a:latin typeface="TitilliumText25L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endParaRPr lang="pl-PL" sz="1600" dirty="0" smtClean="0">
              <a:latin typeface="TitilliumText25L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pl-PL" b="0" i="0" u="none" strike="noStrike" cap="none" normalizeH="0" baseline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9431" y="0"/>
            <a:ext cx="1134111" cy="108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Obraz 10"/>
          <p:cNvPicPr/>
          <p:nvPr/>
        </p:nvPicPr>
        <p:blipFill>
          <a:blip r:embed="rId6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1577022" y="5425440"/>
            <a:ext cx="6096635" cy="64008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445334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661129" cy="6858000"/>
          </a:xfrm>
          <a:prstGeom prst="rect">
            <a:avLst/>
          </a:prstGeom>
        </p:spPr>
      </p:pic>
      <p:pic>
        <p:nvPicPr>
          <p:cNvPr id="3" name="Obraz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" y="0"/>
            <a:ext cx="180975" cy="6858000"/>
          </a:xfrm>
          <a:prstGeom prst="rect">
            <a:avLst/>
          </a:prstGeom>
        </p:spPr>
      </p:pic>
      <p:sp>
        <p:nvSpPr>
          <p:cNvPr id="5" name="Prostokąt 4"/>
          <p:cNvSpPr/>
          <p:nvPr/>
        </p:nvSpPr>
        <p:spPr>
          <a:xfrm>
            <a:off x="350874" y="372138"/>
            <a:ext cx="8304028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>
              <a:buFont typeface="Wingdings" pitchFamily="2" charset="2"/>
              <a:buChar char="Ø"/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>
              <a:buFont typeface="Wingdings" pitchFamily="2" charset="2"/>
              <a:buChar char="Ø"/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>
              <a:buFont typeface="Wingdings" pitchFamily="2" charset="2"/>
              <a:buChar char="Ø"/>
            </a:pPr>
            <a:endParaRPr lang="pl-PL" sz="2000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4A5AB-89E5-4A9E-8709-D3F973064AA9}" type="slidenum">
              <a:rPr lang="pl-PL" smtClean="0"/>
              <a:pPr/>
              <a:t>18</a:t>
            </a:fld>
            <a:endParaRPr lang="pl-PL"/>
          </a:p>
        </p:txBody>
      </p:sp>
      <p:sp>
        <p:nvSpPr>
          <p:cNvPr id="9" name="Prostokąt 8"/>
          <p:cNvSpPr/>
          <p:nvPr/>
        </p:nvSpPr>
        <p:spPr>
          <a:xfrm>
            <a:off x="297712" y="372140"/>
            <a:ext cx="8431618" cy="35660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pl-PL" dirty="0" smtClean="0">
                <a:solidFill>
                  <a:schemeClr val="tx2">
                    <a:lumMod val="75000"/>
                  </a:schemeClr>
                </a:solidFill>
                <a:latin typeface="TitilliumText25L"/>
              </a:rPr>
              <a:t> </a:t>
            </a: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</p:txBody>
      </p:sp>
      <p:sp>
        <p:nvSpPr>
          <p:cNvPr id="10" name="Prostokąt 9"/>
          <p:cNvSpPr/>
          <p:nvPr/>
        </p:nvSpPr>
        <p:spPr>
          <a:xfrm>
            <a:off x="712262" y="198120"/>
            <a:ext cx="7942639" cy="50395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4000"/>
              </a:lnSpc>
            </a:pPr>
            <a:endParaRPr lang="pl-PL" sz="2200" b="1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 lvl="0" algn="ctr">
              <a:lnSpc>
                <a:spcPct val="114000"/>
              </a:lnSpc>
            </a:pPr>
            <a:r>
              <a:rPr lang="pl-PL" sz="24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Najczęściej popełniane błędy</a:t>
            </a:r>
          </a:p>
          <a:p>
            <a:pPr algn="just">
              <a:lnSpc>
                <a:spcPct val="114000"/>
              </a:lnSpc>
            </a:pPr>
            <a:endParaRPr lang="pl-PL" sz="2000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14000"/>
              </a:lnSpc>
              <a:buFont typeface="Wingdings" pitchFamily="2" charset="2"/>
              <a:buChar char="ü"/>
            </a:pPr>
            <a:r>
              <a:rPr lang="pl-PL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wypełnianie pól we wniosku o dofinansowanie niezgodnie </a:t>
            </a:r>
            <a:endParaRPr lang="pl-PL" sz="20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14000"/>
              </a:lnSpc>
            </a:pPr>
            <a:r>
              <a:rPr lang="pl-PL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 zapisami </a:t>
            </a:r>
            <a:r>
              <a:rPr lang="pl-PL" sz="2000" i="1" u="sng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Instrukcji wypełniania wniosku o dofinansowanie</a:t>
            </a:r>
            <a:r>
              <a:rPr lang="pl-PL" sz="2000" u="sng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brak niezbędnych informacji do oceny kryteriów,</a:t>
            </a:r>
          </a:p>
          <a:p>
            <a:pPr algn="just">
              <a:lnSpc>
                <a:spcPct val="114000"/>
              </a:lnSpc>
            </a:pPr>
            <a:endParaRPr lang="pl-PL" sz="20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14000"/>
              </a:lnSpc>
              <a:buFont typeface="Wingdings" pitchFamily="2" charset="2"/>
              <a:buChar char="ü"/>
            </a:pPr>
            <a:r>
              <a:rPr lang="pl-PL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niespójności (wniosek o dofinansowanie - studium wykonalności),</a:t>
            </a:r>
          </a:p>
          <a:p>
            <a:pPr algn="just">
              <a:lnSpc>
                <a:spcPct val="114000"/>
              </a:lnSpc>
              <a:buFont typeface="Wingdings" pitchFamily="2" charset="2"/>
              <a:buChar char="ü"/>
            </a:pPr>
            <a:endParaRPr lang="pl-PL" sz="20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14000"/>
              </a:lnSpc>
              <a:buFont typeface="Wingdings" pitchFamily="2" charset="2"/>
              <a:buChar char="ü"/>
            </a:pPr>
            <a:r>
              <a:rPr lang="pl-PL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niespójności (wniosek o dofinansowanie - program rewitalizacji),</a:t>
            </a:r>
          </a:p>
          <a:p>
            <a:pPr algn="just">
              <a:lnSpc>
                <a:spcPct val="114000"/>
              </a:lnSpc>
            </a:pPr>
            <a:endParaRPr lang="pl-PL" sz="20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14000"/>
              </a:lnSpc>
              <a:buFont typeface="Wingdings" pitchFamily="2" charset="2"/>
              <a:buChar char="ü"/>
            </a:pPr>
            <a:r>
              <a:rPr lang="pl-PL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nieprawidłowo przeprowadzona analiza wariantów technologicznych/strategicznych (studium wykonalności),</a:t>
            </a:r>
            <a:endParaRPr lang="pl-PL" sz="1600" dirty="0" smtClean="0">
              <a:solidFill>
                <a:schemeClr val="tx2"/>
              </a:solidFill>
              <a:latin typeface="TitilliumText25L"/>
            </a:endParaRPr>
          </a:p>
          <a:p>
            <a:pPr lvl="0" algn="just">
              <a:lnSpc>
                <a:spcPct val="114000"/>
              </a:lnSpc>
              <a:buFont typeface="Wingdings" pitchFamily="2" charset="2"/>
              <a:buChar char="Ø"/>
            </a:pPr>
            <a:endParaRPr lang="pl-PL" sz="1600" dirty="0" smtClean="0">
              <a:solidFill>
                <a:schemeClr val="tx2"/>
              </a:solidFill>
              <a:latin typeface="TitilliumText25L"/>
            </a:endParaRPr>
          </a:p>
        </p:txBody>
      </p:sp>
      <p:sp>
        <p:nvSpPr>
          <p:cNvPr id="50177" name="Rectangle 1"/>
          <p:cNvSpPr>
            <a:spLocks noChangeArrowheads="1"/>
          </p:cNvSpPr>
          <p:nvPr/>
        </p:nvSpPr>
        <p:spPr bwMode="auto">
          <a:xfrm>
            <a:off x="550486" y="3042622"/>
            <a:ext cx="8272130" cy="1354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pl-PL" sz="1600" dirty="0" smtClean="0">
              <a:solidFill>
                <a:schemeClr val="tx2"/>
              </a:solidFill>
              <a:latin typeface="TitilliumText25L"/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pl-PL" sz="1600" dirty="0" smtClean="0">
              <a:solidFill>
                <a:schemeClr val="tx2"/>
              </a:solidFill>
              <a:latin typeface="TitilliumText25L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pl-PL" sz="1600" dirty="0" smtClean="0">
              <a:latin typeface="TitilliumText25L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endParaRPr lang="pl-PL" sz="1600" dirty="0" smtClean="0">
              <a:latin typeface="TitilliumText25L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pl-PL" b="0" i="0" u="none" strike="noStrike" cap="none" normalizeH="0" baseline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90500" y="-11430"/>
            <a:ext cx="1043527" cy="9991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Obraz 10"/>
          <p:cNvPicPr/>
          <p:nvPr/>
        </p:nvPicPr>
        <p:blipFill>
          <a:blip r:embed="rId6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1615122" y="5600700"/>
            <a:ext cx="6096635" cy="64008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445334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az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661129" cy="6858000"/>
          </a:xfrm>
          <a:prstGeom prst="rect">
            <a:avLst/>
          </a:prstGeom>
        </p:spPr>
      </p:pic>
      <p:pic>
        <p:nvPicPr>
          <p:cNvPr id="3" name="Obraz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0975" cy="6858000"/>
          </a:xfrm>
          <a:prstGeom prst="rect">
            <a:avLst/>
          </a:prstGeom>
        </p:spPr>
      </p:pic>
      <p:sp>
        <p:nvSpPr>
          <p:cNvPr id="5" name="Prostokąt 4"/>
          <p:cNvSpPr/>
          <p:nvPr/>
        </p:nvSpPr>
        <p:spPr>
          <a:xfrm>
            <a:off x="350874" y="372138"/>
            <a:ext cx="8304028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>
              <a:buFont typeface="Wingdings" pitchFamily="2" charset="2"/>
              <a:buChar char="Ø"/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>
              <a:buFont typeface="Wingdings" pitchFamily="2" charset="2"/>
              <a:buChar char="Ø"/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>
              <a:buFont typeface="Wingdings" pitchFamily="2" charset="2"/>
              <a:buChar char="Ø"/>
            </a:pPr>
            <a:endParaRPr lang="pl-PL" sz="2000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4A5AB-89E5-4A9E-8709-D3F973064AA9}" type="slidenum">
              <a:rPr lang="pl-PL" smtClean="0"/>
              <a:pPr/>
              <a:t>19</a:t>
            </a:fld>
            <a:endParaRPr lang="pl-PL"/>
          </a:p>
        </p:txBody>
      </p:sp>
      <p:sp>
        <p:nvSpPr>
          <p:cNvPr id="9" name="Prostokąt 8"/>
          <p:cNvSpPr/>
          <p:nvPr/>
        </p:nvSpPr>
        <p:spPr>
          <a:xfrm>
            <a:off x="297712" y="372140"/>
            <a:ext cx="8431618" cy="35660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pl-PL" dirty="0" smtClean="0">
                <a:solidFill>
                  <a:schemeClr val="tx2">
                    <a:lumMod val="75000"/>
                  </a:schemeClr>
                </a:solidFill>
                <a:latin typeface="TitilliumText25L"/>
              </a:rPr>
              <a:t> </a:t>
            </a: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</p:txBody>
      </p:sp>
      <p:sp>
        <p:nvSpPr>
          <p:cNvPr id="10" name="Prostokąt 9"/>
          <p:cNvSpPr/>
          <p:nvPr/>
        </p:nvSpPr>
        <p:spPr>
          <a:xfrm>
            <a:off x="1097982" y="198120"/>
            <a:ext cx="7465163" cy="54605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4000"/>
              </a:lnSpc>
            </a:pPr>
            <a:endParaRPr lang="pl-PL" sz="2200" b="1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 lvl="0" algn="ctr">
              <a:lnSpc>
                <a:spcPct val="114000"/>
              </a:lnSpc>
            </a:pPr>
            <a:r>
              <a:rPr lang="pl-PL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Najczęściej popełniane błędy c.d.</a:t>
            </a:r>
          </a:p>
          <a:p>
            <a:pPr algn="just">
              <a:lnSpc>
                <a:spcPct val="114000"/>
              </a:lnSpc>
            </a:pPr>
            <a:endParaRPr lang="pl-PL" sz="2000" b="1" dirty="0" smtClean="0">
              <a:solidFill>
                <a:schemeClr val="tx2"/>
              </a:solidFill>
              <a:latin typeface="TitilliumText25L"/>
            </a:endParaRPr>
          </a:p>
          <a:p>
            <a:pPr algn="just">
              <a:lnSpc>
                <a:spcPct val="114000"/>
              </a:lnSpc>
            </a:pPr>
            <a:endParaRPr lang="pl-PL" sz="2000" b="1" dirty="0" smtClean="0">
              <a:solidFill>
                <a:schemeClr val="tx2"/>
              </a:solidFill>
              <a:latin typeface="TitilliumText25L"/>
            </a:endParaRPr>
          </a:p>
          <a:p>
            <a:pPr lvl="1" algn="just">
              <a:lnSpc>
                <a:spcPct val="114000"/>
              </a:lnSpc>
              <a:buFont typeface="Wingdings" pitchFamily="2" charset="2"/>
              <a:buChar char="ü"/>
            </a:pPr>
            <a:r>
              <a:rPr lang="pl-PL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błędy w analizie finansowej,</a:t>
            </a:r>
          </a:p>
          <a:p>
            <a:pPr algn="just">
              <a:lnSpc>
                <a:spcPct val="114000"/>
              </a:lnSpc>
            </a:pPr>
            <a:endParaRPr lang="pl-PL" sz="20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14000"/>
              </a:lnSpc>
              <a:buFont typeface="Wingdings" pitchFamily="2" charset="2"/>
              <a:buChar char="ü"/>
            </a:pPr>
            <a:r>
              <a:rPr lang="pl-PL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niezachowanie terminów na złożenie dokumentacji aplikacyjnej,</a:t>
            </a:r>
          </a:p>
          <a:p>
            <a:pPr algn="just">
              <a:lnSpc>
                <a:spcPct val="114000"/>
              </a:lnSpc>
            </a:pPr>
            <a:endParaRPr lang="pl-PL" sz="20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algn="just">
              <a:lnSpc>
                <a:spcPct val="114000"/>
              </a:lnSpc>
              <a:buFont typeface="Wingdings" pitchFamily="2" charset="2"/>
              <a:buChar char="ü"/>
            </a:pPr>
            <a:r>
              <a:rPr lang="pl-PL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brak rzetelnego określenia wartości docelowej wskaźnika „Powierzchnia obszarów objętych rewitalizacją” – wskaźnik niezbędny do oceny kryterium 4.3 Efektywność. </a:t>
            </a:r>
          </a:p>
          <a:p>
            <a:pPr algn="just">
              <a:lnSpc>
                <a:spcPct val="114000"/>
              </a:lnSpc>
            </a:pPr>
            <a:endParaRPr lang="pl-PL" sz="2000" b="1" dirty="0" smtClean="0">
              <a:solidFill>
                <a:schemeClr val="tx2"/>
              </a:solidFill>
              <a:latin typeface="TitilliumText25L"/>
            </a:endParaRPr>
          </a:p>
          <a:p>
            <a:pPr lvl="0" algn="ctr">
              <a:lnSpc>
                <a:spcPct val="114000"/>
              </a:lnSpc>
            </a:pPr>
            <a:endParaRPr lang="pl-PL" sz="2200" b="1" dirty="0" smtClean="0">
              <a:solidFill>
                <a:schemeClr val="tx2"/>
              </a:solidFill>
              <a:latin typeface="TitilliumText25L"/>
            </a:endParaRPr>
          </a:p>
          <a:p>
            <a:pPr algn="ctr">
              <a:lnSpc>
                <a:spcPct val="114000"/>
              </a:lnSpc>
            </a:pPr>
            <a:endParaRPr lang="pl-PL" dirty="0" smtClean="0">
              <a:solidFill>
                <a:schemeClr val="tx2"/>
              </a:solidFill>
              <a:latin typeface="TitilliumText25L"/>
            </a:endParaRPr>
          </a:p>
        </p:txBody>
      </p:sp>
      <p:sp>
        <p:nvSpPr>
          <p:cNvPr id="50177" name="Rectangle 1"/>
          <p:cNvSpPr>
            <a:spLocks noChangeArrowheads="1"/>
          </p:cNvSpPr>
          <p:nvPr/>
        </p:nvSpPr>
        <p:spPr bwMode="auto">
          <a:xfrm>
            <a:off x="550486" y="3042622"/>
            <a:ext cx="8272130" cy="1354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pl-PL" sz="1600" dirty="0" smtClean="0">
              <a:solidFill>
                <a:schemeClr val="tx2"/>
              </a:solidFill>
              <a:latin typeface="TitilliumText25L"/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pl-PL" sz="1600" dirty="0" smtClean="0">
              <a:solidFill>
                <a:schemeClr val="tx2"/>
              </a:solidFill>
              <a:latin typeface="TitilliumText25L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pl-PL" sz="1600" dirty="0" smtClean="0">
              <a:latin typeface="TitilliumText25L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endParaRPr lang="pl-PL" sz="1600" dirty="0" smtClean="0">
              <a:latin typeface="TitilliumText25L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pl-PL" b="0" i="0" u="none" strike="noStrike" cap="none" normalizeH="0" baseline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93107" y="0"/>
            <a:ext cx="1031589" cy="9876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Obraz 10"/>
          <p:cNvPicPr/>
          <p:nvPr/>
        </p:nvPicPr>
        <p:blipFill>
          <a:blip r:embed="rId6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1721802" y="5448300"/>
            <a:ext cx="6096635" cy="64008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445334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4A5AB-89E5-4A9E-8709-D3F973064AA9}" type="slidenum">
              <a:rPr lang="pl-PL" smtClean="0"/>
              <a:pPr/>
              <a:t>2</a:t>
            </a:fld>
            <a:endParaRPr lang="pl-PL"/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4" name="Obraz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0975" cy="6858000"/>
          </a:xfrm>
          <a:prstGeom prst="rect">
            <a:avLst/>
          </a:prstGeom>
        </p:spPr>
      </p:pic>
      <p:sp>
        <p:nvSpPr>
          <p:cNvPr id="6" name="Prostokąt 5"/>
          <p:cNvSpPr/>
          <p:nvPr/>
        </p:nvSpPr>
        <p:spPr>
          <a:xfrm>
            <a:off x="610152" y="180154"/>
            <a:ext cx="830402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>
              <a:buFont typeface="Wingdings" pitchFamily="2" charset="2"/>
              <a:buChar char="Ø"/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>
              <a:buFont typeface="Wingdings" pitchFamily="2" charset="2"/>
              <a:buChar char="Ø"/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>
              <a:buFont typeface="Wingdings" pitchFamily="2" charset="2"/>
              <a:buChar char="Ø"/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>
              <a:buFont typeface="Wingdings" pitchFamily="2" charset="2"/>
              <a:buChar char="Ø"/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>
              <a:buFont typeface="Wingdings" pitchFamily="2" charset="2"/>
              <a:buChar char="Ø"/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>
              <a:buFont typeface="Wingdings" pitchFamily="2" charset="2"/>
              <a:buChar char="Ø"/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</p:txBody>
      </p:sp>
      <p:sp>
        <p:nvSpPr>
          <p:cNvPr id="8" name="Symbol zastępczy numeru slajdu 15"/>
          <p:cNvSpPr txBox="1">
            <a:spLocks/>
          </p:cNvSpPr>
          <p:nvPr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784A5AB-89E5-4A9E-8709-D3F973064AA9}" type="slidenum">
              <a:rPr kumimoji="0" lang="pl-PL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Prostokąt 8"/>
          <p:cNvSpPr/>
          <p:nvPr/>
        </p:nvSpPr>
        <p:spPr>
          <a:xfrm>
            <a:off x="297712" y="-1"/>
            <a:ext cx="8541488" cy="65181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pl-PL" dirty="0" smtClean="0">
                <a:solidFill>
                  <a:schemeClr val="tx2">
                    <a:lumMod val="75000"/>
                  </a:schemeClr>
                </a:solidFill>
                <a:latin typeface="TitilliumText25L"/>
              </a:rPr>
              <a:t> </a:t>
            </a:r>
            <a:endParaRPr lang="pl-PL" sz="2800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pl-PL" sz="2400" b="1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Katalog wnioskodawców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pl-PL" sz="2800" b="1" dirty="0" smtClean="0">
              <a:solidFill>
                <a:schemeClr val="tx2"/>
              </a:solidFill>
              <a:latin typeface="TitilliumText25L"/>
              <a:ea typeface="Times New Roman" pitchFamily="18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pl-PL" sz="2800" b="1" dirty="0" smtClean="0">
              <a:solidFill>
                <a:schemeClr val="tx2"/>
              </a:solidFill>
              <a:latin typeface="TitilliumText25L"/>
              <a:ea typeface="Times New Roman" pitchFamily="18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pl-PL" sz="2800" b="1" dirty="0" smtClean="0">
              <a:solidFill>
                <a:schemeClr val="tx2"/>
              </a:solidFill>
              <a:latin typeface="TitilliumText25L"/>
              <a:ea typeface="Times New Roman" pitchFamily="18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pl-PL" b="1" dirty="0" smtClean="0">
              <a:solidFill>
                <a:schemeClr val="tx2"/>
              </a:solidFill>
              <a:latin typeface="TitilliumText25L"/>
              <a:ea typeface="Times New Roman" pitchFamily="18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pl-PL" b="1" dirty="0" smtClean="0">
              <a:solidFill>
                <a:schemeClr val="tx2"/>
              </a:solidFill>
              <a:latin typeface="TitilliumText25L"/>
              <a:ea typeface="Times New Roman" pitchFamily="18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pl-PL" b="1" dirty="0" smtClean="0">
              <a:solidFill>
                <a:schemeClr val="tx2"/>
              </a:solidFill>
              <a:latin typeface="TitilliumText25L"/>
              <a:ea typeface="Times New Roman" pitchFamily="18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pl-PL" b="1" dirty="0" smtClean="0">
              <a:solidFill>
                <a:schemeClr val="tx2"/>
              </a:solidFill>
              <a:latin typeface="TitilliumText25L"/>
              <a:ea typeface="Times New Roman" pitchFamily="18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pl-PL" b="1" dirty="0" smtClean="0">
              <a:solidFill>
                <a:schemeClr val="tx2"/>
              </a:solidFill>
              <a:latin typeface="TitilliumText25L"/>
              <a:ea typeface="Times New Roman" pitchFamily="18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pl-PL" b="1" dirty="0" smtClean="0">
              <a:solidFill>
                <a:schemeClr val="tx2"/>
              </a:solidFill>
              <a:latin typeface="TitilliumText25L"/>
              <a:ea typeface="Times New Roman" pitchFamily="18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pl-PL" b="1" dirty="0" smtClean="0">
              <a:solidFill>
                <a:schemeClr val="tx2"/>
              </a:solidFill>
              <a:latin typeface="TitilliumText25L"/>
              <a:ea typeface="Times New Roman" pitchFamily="18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pl-PL" b="1" dirty="0" smtClean="0">
              <a:solidFill>
                <a:schemeClr val="tx2"/>
              </a:solidFill>
              <a:latin typeface="TitilliumText25L"/>
              <a:ea typeface="Times New Roman" pitchFamily="18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pl-PL" b="1" dirty="0" smtClean="0">
              <a:solidFill>
                <a:schemeClr val="tx2"/>
              </a:solidFill>
              <a:latin typeface="TitilliumText25L"/>
              <a:ea typeface="Times New Roman" pitchFamily="18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pl-PL" b="1" dirty="0" smtClean="0">
              <a:solidFill>
                <a:schemeClr val="tx2"/>
              </a:solidFill>
              <a:latin typeface="TitilliumText25L"/>
              <a:ea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pl-PL" sz="1600" dirty="0" smtClean="0">
              <a:solidFill>
                <a:schemeClr val="tx2"/>
              </a:solidFill>
              <a:latin typeface="TitilliumText25L"/>
            </a:endParaRPr>
          </a:p>
          <a:p>
            <a:pPr lvl="0"/>
            <a:endParaRPr lang="pl-PL" sz="1600" dirty="0">
              <a:solidFill>
                <a:schemeClr val="tx2"/>
              </a:solidFill>
              <a:latin typeface="TitilliumText25L"/>
            </a:endParaRPr>
          </a:p>
          <a:p>
            <a:pPr algn="just"/>
            <a:endParaRPr lang="pl-PL" sz="1600" dirty="0">
              <a:solidFill>
                <a:srgbClr val="002142"/>
              </a:solidFill>
              <a:latin typeface="TitilliumText25L"/>
            </a:endParaRPr>
          </a:p>
          <a:p>
            <a:pPr lvl="0"/>
            <a:endParaRPr lang="pl-PL" sz="1600" b="1" dirty="0">
              <a:solidFill>
                <a:srgbClr val="002142"/>
              </a:solidFill>
              <a:latin typeface="TitilliumText25L"/>
            </a:endParaRP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5363" y="0"/>
            <a:ext cx="1164921" cy="11153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Prostokąt 11"/>
          <p:cNvSpPr/>
          <p:nvPr/>
        </p:nvSpPr>
        <p:spPr>
          <a:xfrm>
            <a:off x="150312" y="1114817"/>
            <a:ext cx="8993688" cy="22775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l-PL" sz="1600" b="1" dirty="0" smtClean="0">
              <a:solidFill>
                <a:schemeClr val="tx2"/>
              </a:solidFill>
              <a:latin typeface="TitilliumText25L"/>
            </a:endParaRPr>
          </a:p>
          <a:p>
            <a:pPr lvl="0"/>
            <a:endParaRPr lang="pl-PL" b="1" dirty="0" smtClean="0"/>
          </a:p>
          <a:p>
            <a:pPr lvl="0"/>
            <a:endParaRPr lang="pl-PL" b="1" dirty="0" smtClean="0"/>
          </a:p>
          <a:p>
            <a:pPr lvl="0"/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  <p:sp>
        <p:nvSpPr>
          <p:cNvPr id="13" name="pole tekstowe 12"/>
          <p:cNvSpPr txBox="1"/>
          <p:nvPr/>
        </p:nvSpPr>
        <p:spPr>
          <a:xfrm>
            <a:off x="866693" y="1114817"/>
            <a:ext cx="7227736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/>
            <a:endParaRPr lang="pl-PL" sz="2000" b="1" dirty="0" smtClean="0">
              <a:solidFill>
                <a:schemeClr val="tx2"/>
              </a:solidFill>
            </a:endParaRPr>
          </a:p>
          <a:p>
            <a:pPr marL="342900" lvl="0" indent="-342900"/>
            <a:endParaRPr lang="pl-PL" sz="2000" b="1" dirty="0" smtClean="0">
              <a:solidFill>
                <a:schemeClr val="tx2"/>
              </a:solidFill>
            </a:endParaRPr>
          </a:p>
          <a:p>
            <a:pPr lvl="1" indent="444500" algn="just">
              <a:buFont typeface="Wingdings" pitchFamily="2" charset="2"/>
              <a:buChar char="ü"/>
              <a:tabLst>
                <a:tab pos="901700" algn="l"/>
              </a:tabLst>
            </a:pPr>
            <a:r>
              <a:rPr lang="pl-PL" sz="2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jednostki samorządu terytorialnego, ich związki</a:t>
            </a:r>
          </a:p>
          <a:p>
            <a:pPr lvl="1" algn="just">
              <a:tabLst>
                <a:tab pos="901700" algn="l"/>
              </a:tabLst>
            </a:pPr>
            <a:r>
              <a:rPr lang="pl-PL" sz="20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2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i stowarzyszenia, </a:t>
            </a:r>
          </a:p>
          <a:p>
            <a:pPr lvl="1" indent="444500" algn="just">
              <a:buFont typeface="Wingdings" pitchFamily="2" charset="2"/>
              <a:buChar char="ü"/>
              <a:tabLst>
                <a:tab pos="901700" algn="l"/>
              </a:tabLst>
            </a:pPr>
            <a:r>
              <a:rPr lang="pl-PL" sz="2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jednostki organizacyjne </a:t>
            </a:r>
            <a:r>
              <a:rPr lang="pl-PL" sz="2000" b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jst</a:t>
            </a:r>
            <a:r>
              <a:rPr lang="pl-PL" sz="2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posiadające osobowość 	prawną,</a:t>
            </a:r>
          </a:p>
          <a:p>
            <a:pPr lvl="1" indent="444500" algn="just">
              <a:buFont typeface="Wingdings" pitchFamily="2" charset="2"/>
              <a:buChar char="ü"/>
              <a:tabLst>
                <a:tab pos="901700" algn="l"/>
              </a:tabLst>
            </a:pPr>
            <a:r>
              <a:rPr lang="pl-PL" sz="2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przedsiębiorcy, </a:t>
            </a:r>
          </a:p>
          <a:p>
            <a:pPr lvl="1" indent="444500" algn="just">
              <a:buFont typeface="Wingdings" pitchFamily="2" charset="2"/>
              <a:buChar char="ü"/>
              <a:tabLst>
                <a:tab pos="901700" algn="l"/>
              </a:tabLst>
            </a:pPr>
            <a:r>
              <a:rPr lang="pl-PL" sz="2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organizacje pozarządowe, </a:t>
            </a:r>
          </a:p>
          <a:p>
            <a:pPr lvl="1" indent="444500" algn="just">
              <a:buFont typeface="Wingdings" pitchFamily="2" charset="2"/>
              <a:buChar char="ü"/>
              <a:tabLst>
                <a:tab pos="901700" algn="l"/>
              </a:tabLst>
            </a:pPr>
            <a:r>
              <a:rPr lang="pl-PL" sz="2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jednostki sektora finansów publicznych,</a:t>
            </a:r>
          </a:p>
          <a:p>
            <a:pPr lvl="1" indent="444500" algn="just">
              <a:buFont typeface="Wingdings" pitchFamily="2" charset="2"/>
              <a:buChar char="ü"/>
              <a:tabLst>
                <a:tab pos="901700" algn="l"/>
              </a:tabLst>
            </a:pPr>
            <a:r>
              <a:rPr lang="pl-PL" sz="2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kościoły i związki wyznaniowe,</a:t>
            </a:r>
          </a:p>
          <a:p>
            <a:pPr lvl="1" indent="444500" algn="just">
              <a:buFont typeface="Wingdings" pitchFamily="2" charset="2"/>
              <a:buChar char="ü"/>
              <a:tabLst>
                <a:tab pos="901700" algn="l"/>
              </a:tabLst>
            </a:pPr>
            <a:r>
              <a:rPr lang="pl-PL" sz="2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spółdzielnie i wspólnoty mieszkaniowe,</a:t>
            </a:r>
          </a:p>
          <a:p>
            <a:pPr lvl="1" indent="444500" algn="just">
              <a:buFont typeface="Wingdings" pitchFamily="2" charset="2"/>
              <a:buChar char="ü"/>
              <a:tabLst>
                <a:tab pos="901700" algn="l"/>
              </a:tabLst>
            </a:pPr>
            <a:r>
              <a:rPr lang="pl-PL" sz="2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towarzystwa budownictwa społecznego,</a:t>
            </a:r>
          </a:p>
          <a:p>
            <a:pPr lvl="1" indent="444500" algn="just">
              <a:buFont typeface="Wingdings" pitchFamily="2" charset="2"/>
              <a:buChar char="ü"/>
              <a:tabLst>
                <a:tab pos="901700" algn="l"/>
              </a:tabLst>
            </a:pPr>
            <a:r>
              <a:rPr lang="pl-PL" sz="2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instytucje kultury.</a:t>
            </a:r>
          </a:p>
          <a:p>
            <a:pPr marL="342900" lvl="0" indent="-342900"/>
            <a:endParaRPr lang="pl-PL" sz="2000" b="1" dirty="0" smtClean="0">
              <a:solidFill>
                <a:schemeClr val="tx2"/>
              </a:solidFill>
            </a:endParaRPr>
          </a:p>
          <a:p>
            <a:pPr marL="457200" lvl="0" indent="-457200"/>
            <a:endParaRPr lang="pl-PL" sz="2000" b="1" dirty="0" smtClean="0">
              <a:solidFill>
                <a:schemeClr val="tx2"/>
              </a:solidFill>
            </a:endParaRPr>
          </a:p>
          <a:p>
            <a:endParaRPr lang="pl-PL" dirty="0"/>
          </a:p>
        </p:txBody>
      </p:sp>
      <p:pic>
        <p:nvPicPr>
          <p:cNvPr id="14" name="Obraz 13"/>
          <p:cNvPicPr/>
          <p:nvPr/>
        </p:nvPicPr>
        <p:blipFill>
          <a:blip r:embed="rId6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1401762" y="5387340"/>
            <a:ext cx="6096635" cy="64008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372931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4A5AB-89E5-4A9E-8709-D3F973064AA9}" type="slidenum">
              <a:rPr lang="pl-PL" smtClean="0"/>
              <a:pPr/>
              <a:t>20</a:t>
            </a:fld>
            <a:endParaRPr lang="pl-PL"/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4" name="Obraz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0975" cy="6858000"/>
          </a:xfrm>
          <a:prstGeom prst="rect">
            <a:avLst/>
          </a:prstGeom>
        </p:spPr>
      </p:pic>
      <p:sp>
        <p:nvSpPr>
          <p:cNvPr id="6" name="Prostokąt 5"/>
          <p:cNvSpPr/>
          <p:nvPr/>
        </p:nvSpPr>
        <p:spPr>
          <a:xfrm>
            <a:off x="610152" y="180154"/>
            <a:ext cx="830402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>
              <a:buFont typeface="Wingdings" pitchFamily="2" charset="2"/>
              <a:buChar char="Ø"/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>
              <a:buFont typeface="Wingdings" pitchFamily="2" charset="2"/>
              <a:buChar char="Ø"/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>
              <a:buFont typeface="Wingdings" pitchFamily="2" charset="2"/>
              <a:buChar char="Ø"/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>
              <a:buFont typeface="Wingdings" pitchFamily="2" charset="2"/>
              <a:buChar char="Ø"/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>
              <a:buFont typeface="Wingdings" pitchFamily="2" charset="2"/>
              <a:buChar char="Ø"/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>
              <a:buFont typeface="Wingdings" pitchFamily="2" charset="2"/>
              <a:buChar char="Ø"/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</p:txBody>
      </p:sp>
      <p:sp>
        <p:nvSpPr>
          <p:cNvPr id="8" name="Symbol zastępczy numeru slajdu 15"/>
          <p:cNvSpPr txBox="1">
            <a:spLocks/>
          </p:cNvSpPr>
          <p:nvPr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784A5AB-89E5-4A9E-8709-D3F973064AA9}" type="slidenum">
              <a:rPr kumimoji="0" lang="pl-PL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Prostokąt 8"/>
          <p:cNvSpPr/>
          <p:nvPr/>
        </p:nvSpPr>
        <p:spPr>
          <a:xfrm>
            <a:off x="297712" y="0"/>
            <a:ext cx="8541488" cy="12859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pl-PL" dirty="0" smtClean="0">
                <a:solidFill>
                  <a:schemeClr val="tx2">
                    <a:lumMod val="75000"/>
                  </a:schemeClr>
                </a:solidFill>
                <a:latin typeface="TitilliumText25L"/>
              </a:rPr>
              <a:t> </a:t>
            </a:r>
            <a:endParaRPr lang="pl-PL" sz="1600" dirty="0" smtClean="0">
              <a:solidFill>
                <a:srgbClr val="002142"/>
              </a:solidFill>
              <a:latin typeface="TitilliumText25L"/>
            </a:endParaRPr>
          </a:p>
          <a:p>
            <a:pPr lvl="0"/>
            <a:endParaRPr lang="pl-PL" sz="1600" b="1" dirty="0">
              <a:solidFill>
                <a:srgbClr val="002142"/>
              </a:solidFill>
              <a:latin typeface="TitilliumText25L"/>
            </a:endParaRP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5363" y="1"/>
            <a:ext cx="1064714" cy="10194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Prostokąt 9"/>
          <p:cNvSpPr/>
          <p:nvPr/>
        </p:nvSpPr>
        <p:spPr>
          <a:xfrm>
            <a:off x="175364" y="0"/>
            <a:ext cx="8968636" cy="81560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pl-PL" sz="2800" b="1" dirty="0" smtClean="0">
                <a:solidFill>
                  <a:schemeClr val="tx2"/>
                </a:solidFill>
                <a:latin typeface="TitilliumText25L"/>
              </a:rPr>
              <a:t>	</a:t>
            </a:r>
          </a:p>
          <a:p>
            <a:pPr algn="ctr"/>
            <a:endParaRPr lang="pl-PL" sz="2800" b="1" dirty="0" smtClean="0">
              <a:solidFill>
                <a:schemeClr val="tx2"/>
              </a:solidFill>
              <a:latin typeface="TitilliumText25L"/>
            </a:endParaRPr>
          </a:p>
          <a:p>
            <a:pPr algn="ctr"/>
            <a:r>
              <a:rPr lang="pl-PL" sz="3600" b="1" dirty="0" smtClean="0">
                <a:solidFill>
                  <a:schemeClr val="tx2"/>
                </a:solidFill>
                <a:latin typeface="TitilliumText25L"/>
              </a:rPr>
              <a:t>Dane kontaktowe:</a:t>
            </a:r>
          </a:p>
          <a:p>
            <a:pPr marL="457200" lvl="7" indent="-457200" algn="just"/>
            <a:endParaRPr lang="pl-PL" sz="2800" dirty="0" smtClean="0">
              <a:solidFill>
                <a:schemeClr val="tx2"/>
              </a:solidFill>
              <a:latin typeface="TitilliumText25L"/>
            </a:endParaRPr>
          </a:p>
          <a:p>
            <a:pPr marL="457200" lvl="7" indent="-457200" algn="just"/>
            <a:endParaRPr lang="pl-PL" sz="2800" dirty="0" smtClean="0">
              <a:solidFill>
                <a:schemeClr val="tx2"/>
              </a:solidFill>
              <a:latin typeface="TitilliumText25L"/>
            </a:endParaRPr>
          </a:p>
          <a:p>
            <a:pPr marL="457200" lvl="7" indent="-457200" algn="ctr"/>
            <a:r>
              <a:rPr lang="pl-PL" sz="2800" b="1" dirty="0" smtClean="0">
                <a:solidFill>
                  <a:schemeClr val="tx2"/>
                </a:solidFill>
                <a:latin typeface="TitilliumText25L"/>
              </a:rPr>
              <a:t>Joanna Maciołek</a:t>
            </a:r>
            <a:r>
              <a:rPr lang="pt-BR" sz="2800" b="1" dirty="0" smtClean="0">
                <a:solidFill>
                  <a:schemeClr val="tx2"/>
                </a:solidFill>
                <a:latin typeface="TitilliumText25L"/>
              </a:rPr>
              <a:t> </a:t>
            </a:r>
            <a:endParaRPr lang="pl-PL" sz="2800" b="1" dirty="0" smtClean="0">
              <a:solidFill>
                <a:schemeClr val="tx2"/>
              </a:solidFill>
              <a:latin typeface="TitilliumText25L"/>
            </a:endParaRPr>
          </a:p>
          <a:p>
            <a:pPr marL="457200" lvl="7" indent="-457200" algn="ctr"/>
            <a:r>
              <a:rPr lang="pt-BR" sz="2800" b="1" dirty="0" smtClean="0">
                <a:solidFill>
                  <a:schemeClr val="tx2"/>
                </a:solidFill>
                <a:latin typeface="TitilliumText25L"/>
              </a:rPr>
              <a:t>tel. 91 44 11 694, e-mail: jmaciolek@wzp.pl</a:t>
            </a:r>
          </a:p>
          <a:p>
            <a:pPr marL="457200" lvl="7" indent="-457200" algn="just"/>
            <a:endParaRPr lang="pl-PL" sz="2800" b="1" dirty="0" smtClean="0">
              <a:solidFill>
                <a:schemeClr val="tx2"/>
              </a:solidFill>
              <a:latin typeface="TitilliumText25L"/>
            </a:endParaRPr>
          </a:p>
          <a:p>
            <a:pPr marL="457200" lvl="7" indent="-457200" algn="just"/>
            <a:endParaRPr lang="pl-PL" sz="2800" b="1" dirty="0" smtClean="0">
              <a:solidFill>
                <a:schemeClr val="tx2"/>
              </a:solidFill>
              <a:latin typeface="TitilliumText25L"/>
            </a:endParaRPr>
          </a:p>
          <a:p>
            <a:pPr marL="457200" lvl="7" indent="-457200" algn="ctr"/>
            <a:r>
              <a:rPr lang="pl-PL" sz="2800" b="1" dirty="0" smtClean="0">
                <a:solidFill>
                  <a:schemeClr val="tx2"/>
                </a:solidFill>
                <a:latin typeface="TitilliumText25L"/>
              </a:rPr>
              <a:t>Edyta Stegmann </a:t>
            </a:r>
          </a:p>
          <a:p>
            <a:pPr algn="ctr"/>
            <a:r>
              <a:rPr lang="pt-BR" sz="2800" b="1" dirty="0" smtClean="0">
                <a:solidFill>
                  <a:schemeClr val="tx2"/>
                </a:solidFill>
                <a:latin typeface="TitilliumText25L"/>
              </a:rPr>
              <a:t>tel. 91 44 11 </a:t>
            </a:r>
            <a:r>
              <a:rPr lang="pl-PL" sz="2800" b="1" dirty="0" smtClean="0">
                <a:solidFill>
                  <a:schemeClr val="tx2"/>
                </a:solidFill>
                <a:latin typeface="TitilliumText25L"/>
              </a:rPr>
              <a:t>131</a:t>
            </a:r>
            <a:r>
              <a:rPr lang="pt-BR" sz="2800" b="1" dirty="0" smtClean="0">
                <a:solidFill>
                  <a:schemeClr val="tx2"/>
                </a:solidFill>
                <a:latin typeface="TitilliumText25L"/>
              </a:rPr>
              <a:t>, e-mail: </a:t>
            </a:r>
            <a:r>
              <a:rPr lang="pl-PL" sz="2800" b="1" dirty="0" err="1" smtClean="0">
                <a:solidFill>
                  <a:schemeClr val="tx2"/>
                </a:solidFill>
                <a:latin typeface="TitilliumText25L"/>
              </a:rPr>
              <a:t>estegmann</a:t>
            </a:r>
            <a:r>
              <a:rPr lang="pt-BR" sz="2800" b="1" dirty="0" smtClean="0">
                <a:solidFill>
                  <a:schemeClr val="tx2"/>
                </a:solidFill>
                <a:latin typeface="TitilliumText25L"/>
              </a:rPr>
              <a:t>@wzp.pl</a:t>
            </a:r>
            <a:endParaRPr lang="pl-PL" sz="2800" b="1" dirty="0" smtClean="0">
              <a:solidFill>
                <a:schemeClr val="tx2"/>
              </a:solidFill>
              <a:latin typeface="TitilliumText25L"/>
            </a:endParaRPr>
          </a:p>
          <a:p>
            <a:pPr marL="457200" lvl="7" indent="-457200"/>
            <a:endParaRPr lang="pl-PL" sz="2400" dirty="0" smtClean="0">
              <a:solidFill>
                <a:schemeClr val="tx2"/>
              </a:solidFill>
              <a:latin typeface="TitilliumText25L"/>
            </a:endParaRPr>
          </a:p>
          <a:p>
            <a:pPr marL="263525" lvl="7" indent="-263525">
              <a:buFont typeface="Wingdings" pitchFamily="2" charset="2"/>
              <a:buChar char="ü"/>
            </a:pPr>
            <a:endParaRPr lang="pl-PL" sz="2400" dirty="0" smtClean="0">
              <a:solidFill>
                <a:schemeClr val="tx2"/>
              </a:solidFill>
              <a:latin typeface="TitilliumText25L"/>
            </a:endParaRPr>
          </a:p>
          <a:p>
            <a:pPr algn="ctr"/>
            <a:endParaRPr lang="pl-PL" sz="2800" dirty="0" smtClean="0"/>
          </a:p>
          <a:p>
            <a:pPr algn="ctr"/>
            <a:r>
              <a:rPr lang="pl-PL" sz="2800" dirty="0" smtClean="0"/>
              <a:t> </a:t>
            </a:r>
            <a:endParaRPr lang="pl-PL" sz="2800" b="1" dirty="0" smtClean="0">
              <a:solidFill>
                <a:schemeClr val="tx2"/>
              </a:solidFill>
              <a:latin typeface="TitilliumText25L"/>
            </a:endParaRPr>
          </a:p>
          <a:p>
            <a:pPr algn="ctr"/>
            <a:endParaRPr lang="pl-PL" sz="2800" b="1" dirty="0" smtClean="0">
              <a:solidFill>
                <a:schemeClr val="tx2"/>
              </a:solidFill>
              <a:latin typeface="TitilliumText25L"/>
            </a:endParaRPr>
          </a:p>
          <a:p>
            <a:pPr algn="ctr"/>
            <a:endParaRPr lang="pl-PL" sz="2800" b="1" dirty="0" smtClean="0">
              <a:solidFill>
                <a:schemeClr val="tx2"/>
              </a:solidFill>
              <a:latin typeface="TitilliumText25L"/>
            </a:endParaRPr>
          </a:p>
          <a:p>
            <a:pPr algn="ctr"/>
            <a:r>
              <a:rPr lang="pl-PL" sz="2800" b="1" dirty="0" smtClean="0">
                <a:solidFill>
                  <a:schemeClr val="tx2"/>
                </a:solidFill>
                <a:latin typeface="TitilliumText25L"/>
              </a:rPr>
              <a:t> </a:t>
            </a:r>
            <a:endParaRPr lang="pl-PL" sz="2000" b="1" dirty="0" smtClean="0">
              <a:solidFill>
                <a:schemeClr val="tx2"/>
              </a:solidFill>
              <a:latin typeface="TitilliumText25L"/>
            </a:endParaRPr>
          </a:p>
          <a:p>
            <a:pPr algn="ctr"/>
            <a:endParaRPr lang="pl-PL" sz="2000" u="sng" dirty="0" smtClean="0">
              <a:solidFill>
                <a:schemeClr val="tx2"/>
              </a:solidFill>
              <a:latin typeface="TitilliumText25L"/>
            </a:endParaRPr>
          </a:p>
        </p:txBody>
      </p:sp>
      <p:pic>
        <p:nvPicPr>
          <p:cNvPr id="12" name="Obraz 11"/>
          <p:cNvPicPr/>
          <p:nvPr/>
        </p:nvPicPr>
        <p:blipFill>
          <a:blip r:embed="rId6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1538922" y="5532120"/>
            <a:ext cx="6096635" cy="64008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372931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Obraz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0975" cy="6858000"/>
          </a:xfrm>
          <a:prstGeom prst="rect">
            <a:avLst/>
          </a:prstGeom>
        </p:spPr>
      </p:pic>
      <p:pic>
        <p:nvPicPr>
          <p:cNvPr id="15" name="Obraz 14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1978"/>
          <a:stretch/>
        </p:blipFill>
        <p:spPr>
          <a:xfrm>
            <a:off x="180976" y="0"/>
            <a:ext cx="8963024" cy="6858000"/>
          </a:xfrm>
          <a:prstGeom prst="rect">
            <a:avLst/>
          </a:prstGeom>
        </p:spPr>
      </p:pic>
      <p:pic>
        <p:nvPicPr>
          <p:cNvPr id="2" name="Obraz 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143" y="265654"/>
            <a:ext cx="1085850" cy="1152525"/>
          </a:xfrm>
          <a:prstGeom prst="rect">
            <a:avLst/>
          </a:prstGeom>
        </p:spPr>
      </p:pic>
      <p:pic>
        <p:nvPicPr>
          <p:cNvPr id="3" name="Obraz 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143" y="1950225"/>
            <a:ext cx="1085850" cy="1085850"/>
          </a:xfrm>
          <a:prstGeom prst="rect">
            <a:avLst/>
          </a:prstGeom>
        </p:spPr>
      </p:pic>
      <p:pic>
        <p:nvPicPr>
          <p:cNvPr id="4" name="Obraz 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1723" y="1959750"/>
            <a:ext cx="1085850" cy="1085850"/>
          </a:xfrm>
          <a:prstGeom prst="rect">
            <a:avLst/>
          </a:prstGeom>
        </p:spPr>
      </p:pic>
      <p:pic>
        <p:nvPicPr>
          <p:cNvPr id="5" name="Obraz 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9075" y="1950223"/>
            <a:ext cx="1085850" cy="1076325"/>
          </a:xfrm>
          <a:prstGeom prst="rect">
            <a:avLst/>
          </a:prstGeom>
        </p:spPr>
      </p:pic>
      <p:pic>
        <p:nvPicPr>
          <p:cNvPr id="6" name="Obraz 5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8845" y="1950222"/>
            <a:ext cx="1085850" cy="1076325"/>
          </a:xfrm>
          <a:prstGeom prst="rect">
            <a:avLst/>
          </a:prstGeom>
        </p:spPr>
      </p:pic>
      <p:pic>
        <p:nvPicPr>
          <p:cNvPr id="8" name="Obraz 7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7065" y="1950224"/>
            <a:ext cx="1085850" cy="1076325"/>
          </a:xfrm>
          <a:prstGeom prst="rect">
            <a:avLst/>
          </a:prstGeom>
        </p:spPr>
      </p:pic>
      <p:pic>
        <p:nvPicPr>
          <p:cNvPr id="9" name="Obraz 8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8845" y="298991"/>
            <a:ext cx="1085850" cy="1085850"/>
          </a:xfrm>
          <a:prstGeom prst="rect">
            <a:avLst/>
          </a:prstGeom>
        </p:spPr>
      </p:pic>
      <p:pic>
        <p:nvPicPr>
          <p:cNvPr id="10" name="Obraz 9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9075" y="290553"/>
            <a:ext cx="1085850" cy="1085850"/>
          </a:xfrm>
          <a:prstGeom prst="rect">
            <a:avLst/>
          </a:prstGeom>
        </p:spPr>
      </p:pic>
      <p:pic>
        <p:nvPicPr>
          <p:cNvPr id="12" name="Obraz 11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01723" y="303752"/>
            <a:ext cx="1085850" cy="1076325"/>
          </a:xfrm>
          <a:prstGeom prst="rect">
            <a:avLst/>
          </a:prstGeom>
        </p:spPr>
      </p:pic>
      <p:pic>
        <p:nvPicPr>
          <p:cNvPr id="13" name="Obraz 12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7065" y="303753"/>
            <a:ext cx="1085850" cy="1076325"/>
          </a:xfrm>
          <a:prstGeom prst="rect">
            <a:avLst/>
          </a:prstGeom>
        </p:spPr>
      </p:pic>
      <p:pic>
        <p:nvPicPr>
          <p:cNvPr id="16" name="Obraz 15"/>
          <p:cNvPicPr>
            <a:picLocks noChangeAspect="1"/>
          </p:cNvPicPr>
          <p:nvPr/>
        </p:nvPicPr>
        <p:blipFill>
          <a:blip r:embed="rId16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3684" y="6219382"/>
            <a:ext cx="3172612" cy="350100"/>
          </a:xfrm>
          <a:prstGeom prst="rect">
            <a:avLst/>
          </a:prstGeom>
        </p:spPr>
      </p:pic>
      <p:pic>
        <p:nvPicPr>
          <p:cNvPr id="17" name="Obraz 16"/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506" y="3879675"/>
            <a:ext cx="2405409" cy="1870622"/>
          </a:xfrm>
          <a:prstGeom prst="rect">
            <a:avLst/>
          </a:prstGeom>
        </p:spPr>
      </p:pic>
      <p:pic>
        <p:nvPicPr>
          <p:cNvPr id="18" name="Obraz 17"/>
          <p:cNvPicPr>
            <a:picLocks noChangeAspect="1"/>
          </p:cNvPicPr>
          <p:nvPr/>
        </p:nvPicPr>
        <p:blipFill>
          <a:blip r:embed="rId18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7825" y="3823922"/>
            <a:ext cx="2477100" cy="1926375"/>
          </a:xfrm>
          <a:prstGeom prst="rect">
            <a:avLst/>
          </a:prstGeom>
        </p:spPr>
      </p:pic>
      <p:pic>
        <p:nvPicPr>
          <p:cNvPr id="19" name="Obraz 18"/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9434" y="4751796"/>
            <a:ext cx="1939526" cy="833815"/>
          </a:xfrm>
          <a:prstGeom prst="rect">
            <a:avLst/>
          </a:prstGeom>
        </p:spPr>
      </p:pic>
      <p:sp>
        <p:nvSpPr>
          <p:cNvPr id="20" name="Symbol zastępczy numeru slajdu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4A5AB-89E5-4A9E-8709-D3F973064AA9}" type="slidenum">
              <a:rPr lang="pl-PL" smtClean="0"/>
              <a:pPr/>
              <a:t>21</a:t>
            </a:fld>
            <a:endParaRPr lang="pl-PL"/>
          </a:p>
        </p:txBody>
      </p:sp>
    </p:spTree>
    <p:extLst>
      <p:ext uri="{BB962C8B-B14F-4D97-AF65-F5344CB8AC3E}">
        <p14:creationId xmlns="" xmlns:p14="http://schemas.microsoft.com/office/powerpoint/2010/main" val="1370401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4A5AB-89E5-4A9E-8709-D3F973064AA9}" type="slidenum">
              <a:rPr lang="pl-PL" smtClean="0"/>
              <a:pPr/>
              <a:t>3</a:t>
            </a:fld>
            <a:endParaRPr lang="pl-PL"/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4" name="Obraz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0975" cy="6858000"/>
          </a:xfrm>
          <a:prstGeom prst="rect">
            <a:avLst/>
          </a:prstGeom>
        </p:spPr>
      </p:pic>
      <p:sp>
        <p:nvSpPr>
          <p:cNvPr id="6" name="Prostokąt 5"/>
          <p:cNvSpPr/>
          <p:nvPr/>
        </p:nvSpPr>
        <p:spPr>
          <a:xfrm>
            <a:off x="610152" y="180154"/>
            <a:ext cx="830402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>
              <a:buFont typeface="Wingdings" pitchFamily="2" charset="2"/>
              <a:buChar char="Ø"/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>
              <a:buFont typeface="Wingdings" pitchFamily="2" charset="2"/>
              <a:buChar char="Ø"/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>
              <a:buFont typeface="Wingdings" pitchFamily="2" charset="2"/>
              <a:buChar char="Ø"/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>
              <a:buFont typeface="Wingdings" pitchFamily="2" charset="2"/>
              <a:buChar char="Ø"/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>
              <a:buFont typeface="Wingdings" pitchFamily="2" charset="2"/>
              <a:buChar char="Ø"/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>
              <a:buFont typeface="Wingdings" pitchFamily="2" charset="2"/>
              <a:buChar char="Ø"/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</p:txBody>
      </p:sp>
      <p:sp>
        <p:nvSpPr>
          <p:cNvPr id="8" name="Symbol zastępczy numeru slajdu 15"/>
          <p:cNvSpPr txBox="1">
            <a:spLocks/>
          </p:cNvSpPr>
          <p:nvPr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784A5AB-89E5-4A9E-8709-D3F973064AA9}" type="slidenum">
              <a:rPr kumimoji="0" lang="pl-PL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Prostokąt 8"/>
          <p:cNvSpPr/>
          <p:nvPr/>
        </p:nvSpPr>
        <p:spPr>
          <a:xfrm>
            <a:off x="297712" y="-1"/>
            <a:ext cx="8541488" cy="65181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pl-PL" dirty="0" smtClean="0">
                <a:solidFill>
                  <a:schemeClr val="tx2">
                    <a:lumMod val="75000"/>
                  </a:schemeClr>
                </a:solidFill>
                <a:latin typeface="TitilliumText25L"/>
              </a:rPr>
              <a:t> </a:t>
            </a:r>
            <a:endParaRPr lang="pl-PL" sz="2800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pl-PL" sz="2800" b="1" dirty="0" smtClean="0">
                <a:solidFill>
                  <a:schemeClr val="tx2"/>
                </a:solidFill>
                <a:latin typeface="TitilliumText25L"/>
                <a:ea typeface="Times New Roman" pitchFamily="18" charset="0"/>
                <a:cs typeface="Times New Roman" pitchFamily="18" charset="0"/>
              </a:rPr>
              <a:t>	</a:t>
            </a:r>
            <a:r>
              <a:rPr lang="pl-PL" sz="2400" b="1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Dopuszczone podstawy udzielania pomocy publicznej</a:t>
            </a:r>
            <a:endParaRPr lang="pl-PL" sz="2800" b="1" dirty="0" smtClean="0">
              <a:solidFill>
                <a:schemeClr val="tx2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pl-PL" sz="2800" b="1" dirty="0" smtClean="0">
              <a:solidFill>
                <a:schemeClr val="tx2"/>
              </a:solidFill>
              <a:latin typeface="TitilliumText25L"/>
              <a:ea typeface="Times New Roman" pitchFamily="18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pl-PL" sz="2800" b="1" dirty="0" smtClean="0">
              <a:solidFill>
                <a:schemeClr val="tx2"/>
              </a:solidFill>
              <a:latin typeface="TitilliumText25L"/>
              <a:ea typeface="Times New Roman" pitchFamily="18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pl-PL" sz="2800" b="1" dirty="0" smtClean="0">
              <a:solidFill>
                <a:schemeClr val="tx2"/>
              </a:solidFill>
              <a:latin typeface="TitilliumText25L"/>
              <a:ea typeface="Times New Roman" pitchFamily="18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pl-PL" b="1" dirty="0" smtClean="0">
              <a:solidFill>
                <a:schemeClr val="tx2"/>
              </a:solidFill>
              <a:latin typeface="TitilliumText25L"/>
              <a:ea typeface="Times New Roman" pitchFamily="18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pl-PL" b="1" dirty="0" smtClean="0">
              <a:solidFill>
                <a:schemeClr val="tx2"/>
              </a:solidFill>
              <a:latin typeface="TitilliumText25L"/>
              <a:ea typeface="Times New Roman" pitchFamily="18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pl-PL" b="1" dirty="0" smtClean="0">
              <a:solidFill>
                <a:schemeClr val="tx2"/>
              </a:solidFill>
              <a:latin typeface="TitilliumText25L"/>
              <a:ea typeface="Times New Roman" pitchFamily="18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pl-PL" b="1" dirty="0" smtClean="0">
              <a:solidFill>
                <a:schemeClr val="tx2"/>
              </a:solidFill>
              <a:latin typeface="TitilliumText25L"/>
              <a:ea typeface="Times New Roman" pitchFamily="18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pl-PL" b="1" dirty="0" smtClean="0">
              <a:solidFill>
                <a:schemeClr val="tx2"/>
              </a:solidFill>
              <a:latin typeface="TitilliumText25L"/>
              <a:ea typeface="Times New Roman" pitchFamily="18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pl-PL" b="1" dirty="0" smtClean="0">
              <a:solidFill>
                <a:schemeClr val="tx2"/>
              </a:solidFill>
              <a:latin typeface="TitilliumText25L"/>
              <a:ea typeface="Times New Roman" pitchFamily="18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pl-PL" b="1" dirty="0" smtClean="0">
              <a:solidFill>
                <a:schemeClr val="tx2"/>
              </a:solidFill>
              <a:latin typeface="TitilliumText25L"/>
              <a:ea typeface="Times New Roman" pitchFamily="18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pl-PL" b="1" dirty="0" smtClean="0">
              <a:solidFill>
                <a:schemeClr val="tx2"/>
              </a:solidFill>
              <a:latin typeface="TitilliumText25L"/>
              <a:ea typeface="Times New Roman" pitchFamily="18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pl-PL" b="1" dirty="0" smtClean="0">
              <a:solidFill>
                <a:schemeClr val="tx2"/>
              </a:solidFill>
              <a:latin typeface="TitilliumText25L"/>
              <a:ea typeface="Times New Roman" pitchFamily="18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pl-PL" b="1" dirty="0" smtClean="0">
              <a:solidFill>
                <a:schemeClr val="tx2"/>
              </a:solidFill>
              <a:latin typeface="TitilliumText25L"/>
              <a:ea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pl-PL" sz="1600" dirty="0" smtClean="0">
              <a:solidFill>
                <a:schemeClr val="tx2"/>
              </a:solidFill>
              <a:latin typeface="TitilliumText25L"/>
            </a:endParaRPr>
          </a:p>
          <a:p>
            <a:pPr lvl="0"/>
            <a:endParaRPr lang="pl-PL" sz="1600" dirty="0">
              <a:solidFill>
                <a:schemeClr val="tx2"/>
              </a:solidFill>
              <a:latin typeface="TitilliumText25L"/>
            </a:endParaRPr>
          </a:p>
          <a:p>
            <a:pPr algn="just"/>
            <a:endParaRPr lang="pl-PL" sz="1600" dirty="0">
              <a:solidFill>
                <a:srgbClr val="002142"/>
              </a:solidFill>
              <a:latin typeface="TitilliumText25L"/>
            </a:endParaRPr>
          </a:p>
          <a:p>
            <a:pPr lvl="0"/>
            <a:endParaRPr lang="pl-PL" sz="1600" b="1" dirty="0">
              <a:solidFill>
                <a:srgbClr val="002142"/>
              </a:solidFill>
              <a:latin typeface="TitilliumText25L"/>
            </a:endParaRP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5363" y="0"/>
            <a:ext cx="1164921" cy="11153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Prostokąt 11"/>
          <p:cNvSpPr/>
          <p:nvPr/>
        </p:nvSpPr>
        <p:spPr>
          <a:xfrm>
            <a:off x="150312" y="1114817"/>
            <a:ext cx="8993688" cy="22775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pl-PL" sz="1600" b="1" dirty="0" smtClean="0">
              <a:solidFill>
                <a:schemeClr val="tx2"/>
              </a:solidFill>
              <a:latin typeface="TitilliumText25L"/>
            </a:endParaRPr>
          </a:p>
          <a:p>
            <a:pPr lvl="0"/>
            <a:endParaRPr lang="pl-PL" b="1" dirty="0" smtClean="0"/>
          </a:p>
          <a:p>
            <a:pPr lvl="0"/>
            <a:endParaRPr lang="pl-PL" b="1" dirty="0" smtClean="0"/>
          </a:p>
          <a:p>
            <a:pPr lvl="0"/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  <p:sp>
        <p:nvSpPr>
          <p:cNvPr id="13" name="pole tekstowe 12"/>
          <p:cNvSpPr txBox="1"/>
          <p:nvPr/>
        </p:nvSpPr>
        <p:spPr>
          <a:xfrm>
            <a:off x="757823" y="1340285"/>
            <a:ext cx="7786102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 algn="just">
              <a:buFont typeface="+mj-lt"/>
              <a:buAutoNum type="arabicPeriod"/>
            </a:pPr>
            <a:r>
              <a:rPr lang="pl-PL" sz="2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Rozporządzenie Ministra Infrastruktury i Rozwoju z dnia                           3 września 2015 r. w sprawie udzielania regionalnej pomocy inwestycyjnej    w ramach regionalnych programów operacyjnych na lata 2014-2020. </a:t>
            </a:r>
          </a:p>
          <a:p>
            <a:pPr marL="342900" lvl="0" indent="-342900" algn="just"/>
            <a:endParaRPr lang="pl-PL" sz="2000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+mj-lt"/>
              <a:buAutoNum type="arabicPeriod" startAt="2"/>
            </a:pPr>
            <a:r>
              <a:rPr lang="pl-PL" sz="2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Rozporządzenie Ministra Infrastruktury i Rozwoju z dnia                        28 sierpnia 2015 r. w sprawie udzielania pomocy inwestycyjnej na kulturę i zachowanie dziedzictwa kulturowego w ramach regionalnych programów operacyjnych na lata 2014-2020.</a:t>
            </a:r>
          </a:p>
          <a:p>
            <a:pPr marL="342900" lvl="0" indent="-342900" algn="just"/>
            <a:endParaRPr lang="pl-PL" sz="2000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+mj-lt"/>
              <a:buAutoNum type="arabicPeriod" startAt="3"/>
            </a:pPr>
            <a:r>
              <a:rPr lang="pl-PL" sz="2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Rozporządzenie Ministra Infrastruktury i Rozwoju z dnia                    19 marca 2015 r. w sprawie udzielania pomocy de </a:t>
            </a:r>
            <a:r>
              <a:rPr lang="pl-PL" sz="2000" b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minimis</a:t>
            </a:r>
            <a:r>
              <a:rPr lang="pl-PL" sz="2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 ramach regionalnych programów operacyjnych na lata 2014-2020.</a:t>
            </a:r>
          </a:p>
          <a:p>
            <a:endParaRPr lang="pl-PL" dirty="0"/>
          </a:p>
        </p:txBody>
      </p:sp>
      <p:pic>
        <p:nvPicPr>
          <p:cNvPr id="14" name="Obraz 13"/>
          <p:cNvPicPr/>
          <p:nvPr/>
        </p:nvPicPr>
        <p:blipFill>
          <a:blip r:embed="rId6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1554162" y="5669280"/>
            <a:ext cx="6096635" cy="64008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372931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4A5AB-89E5-4A9E-8709-D3F973064AA9}" type="slidenum">
              <a:rPr lang="pl-PL" smtClean="0"/>
              <a:pPr/>
              <a:t>4</a:t>
            </a:fld>
            <a:endParaRPr lang="pl-PL"/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4" name="Obraz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0975" cy="6858000"/>
          </a:xfrm>
          <a:prstGeom prst="rect">
            <a:avLst/>
          </a:prstGeom>
        </p:spPr>
      </p:pic>
      <p:sp>
        <p:nvSpPr>
          <p:cNvPr id="6" name="Prostokąt 5"/>
          <p:cNvSpPr/>
          <p:nvPr/>
        </p:nvSpPr>
        <p:spPr>
          <a:xfrm>
            <a:off x="610152" y="180154"/>
            <a:ext cx="830402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>
              <a:buFont typeface="Wingdings" pitchFamily="2" charset="2"/>
              <a:buChar char="Ø"/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>
              <a:buFont typeface="Wingdings" pitchFamily="2" charset="2"/>
              <a:buChar char="Ø"/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>
              <a:buFont typeface="Wingdings" pitchFamily="2" charset="2"/>
              <a:buChar char="Ø"/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>
              <a:buFont typeface="Wingdings" pitchFamily="2" charset="2"/>
              <a:buChar char="Ø"/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>
              <a:buFont typeface="Wingdings" pitchFamily="2" charset="2"/>
              <a:buChar char="Ø"/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>
              <a:buFont typeface="Wingdings" pitchFamily="2" charset="2"/>
              <a:buChar char="Ø"/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</p:txBody>
      </p:sp>
      <p:sp>
        <p:nvSpPr>
          <p:cNvPr id="8" name="Symbol zastępczy numeru slajdu 15"/>
          <p:cNvSpPr txBox="1">
            <a:spLocks/>
          </p:cNvSpPr>
          <p:nvPr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784A5AB-89E5-4A9E-8709-D3F973064AA9}" type="slidenum">
              <a:rPr kumimoji="0" lang="pl-PL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Prostokąt 8"/>
          <p:cNvSpPr/>
          <p:nvPr/>
        </p:nvSpPr>
        <p:spPr>
          <a:xfrm>
            <a:off x="297712" y="0"/>
            <a:ext cx="8541488" cy="73799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pl-PL" dirty="0" smtClean="0">
                <a:solidFill>
                  <a:schemeClr val="tx2">
                    <a:lumMod val="75000"/>
                  </a:schemeClr>
                </a:solidFill>
                <a:latin typeface="TitilliumText25L"/>
              </a:rPr>
              <a:t> </a:t>
            </a:r>
            <a:endParaRPr lang="pl-PL" sz="2000" dirty="0" smtClean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l-PL" sz="2000" b="1" dirty="0" smtClean="0">
                <a:solidFill>
                  <a:schemeClr val="tx2"/>
                </a:solidFill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	Kwota przeznaczona na dofinansowanie projektów w konkursie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pl-PL" sz="2000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pl-PL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60 000 000,00 PLN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pl-PL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dodatkowo 10% wydatków kwalifikowalnych projektu – środki z budżetu państwa,                              z zastrzeżeniem warunków określonych w regulaminie konkursu.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pl-PL" sz="2000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l-PL" b="1" u="sng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Maksymalne dofinansowanie w ramach konkursu wynosi</a:t>
            </a:r>
            <a:r>
              <a:rPr lang="pl-PL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pl-PL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pl-PL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75% całkowitych wydatków </a:t>
            </a:r>
            <a:r>
              <a:rPr lang="pl-PL" b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kwalifikowalnych</a:t>
            </a:r>
            <a:r>
              <a:rPr lang="pl-PL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projektu dla projektów z gmin znajdujących się na obszarze Specjalnej Strefy Włączenia,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endParaRPr lang="pl-PL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pl-PL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65% całkowitych wydatków </a:t>
            </a:r>
            <a:r>
              <a:rPr lang="pl-PL" b="1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kwalifikowalnych</a:t>
            </a:r>
            <a:r>
              <a:rPr lang="pl-PL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dla projektów z gmin spoza Specjalnej Strefy Włączenia: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pl-PL" b="1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pl-PL" b="1" u="sng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Maksymalna kwota dofinansowania projektu wynosi 4 000 000,00 zł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pl-PL" b="1" u="sng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pl-PL" b="1" u="sng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Maksymalna wartość wydatków </a:t>
            </a:r>
            <a:r>
              <a:rPr lang="pl-PL" b="1" u="sng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kwalifikowalnych</a:t>
            </a:r>
            <a:r>
              <a:rPr lang="pl-PL" b="1" u="sng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projektu – w przypadku realizacji projektów z zakresu kultury wartość wydatków </a:t>
            </a:r>
            <a:r>
              <a:rPr lang="pl-PL" b="1" u="sng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kwalifikowalnych</a:t>
            </a:r>
            <a:r>
              <a:rPr lang="pl-PL" b="1" u="sng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nie może być większa niż 2 mln euro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endParaRPr lang="pl-PL" sz="1600" dirty="0" smtClean="0">
              <a:solidFill>
                <a:schemeClr val="tx2"/>
              </a:solidFill>
              <a:latin typeface="TitilliumText25L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pl-PL" sz="1600" dirty="0" smtClean="0">
              <a:solidFill>
                <a:schemeClr val="tx2"/>
              </a:solidFill>
              <a:latin typeface="TitilliumText25L"/>
            </a:endParaRPr>
          </a:p>
          <a:p>
            <a:pPr lvl="0" algn="just"/>
            <a:endParaRPr lang="pl-PL" sz="800" dirty="0" smtClean="0">
              <a:solidFill>
                <a:srgbClr val="002850"/>
              </a:solidFill>
              <a:latin typeface="TitilliumText25L"/>
            </a:endParaRPr>
          </a:p>
          <a:p>
            <a:pPr algn="just"/>
            <a:endParaRPr lang="pl-PL" sz="1600" dirty="0" smtClean="0">
              <a:solidFill>
                <a:srgbClr val="002850"/>
              </a:solidFill>
              <a:latin typeface="TitilliumText25L"/>
            </a:endParaRPr>
          </a:p>
          <a:p>
            <a:pPr lvl="0" algn="just"/>
            <a:endParaRPr lang="pl-PL" sz="800" dirty="0" smtClean="0">
              <a:solidFill>
                <a:srgbClr val="002850"/>
              </a:solidFill>
              <a:latin typeface="TitilliumText25L"/>
            </a:endParaRP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2467" y="0"/>
            <a:ext cx="1100136" cy="1053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Obraz 9"/>
          <p:cNvPicPr/>
          <p:nvPr/>
        </p:nvPicPr>
        <p:blipFill>
          <a:blip r:embed="rId6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1485582" y="5692140"/>
            <a:ext cx="6096635" cy="64008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1853525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4A5AB-89E5-4A9E-8709-D3F973064AA9}" type="slidenum">
              <a:rPr lang="pl-PL" smtClean="0"/>
              <a:pPr/>
              <a:t>5</a:t>
            </a:fld>
            <a:endParaRPr lang="pl-PL"/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4" name="Obraz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0975" cy="6858000"/>
          </a:xfrm>
          <a:prstGeom prst="rect">
            <a:avLst/>
          </a:prstGeom>
        </p:spPr>
      </p:pic>
      <p:sp>
        <p:nvSpPr>
          <p:cNvPr id="6" name="Prostokąt 5"/>
          <p:cNvSpPr/>
          <p:nvPr/>
        </p:nvSpPr>
        <p:spPr>
          <a:xfrm>
            <a:off x="610152" y="180154"/>
            <a:ext cx="830402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>
              <a:buFont typeface="Wingdings" pitchFamily="2" charset="2"/>
              <a:buChar char="Ø"/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>
              <a:buFont typeface="Wingdings" pitchFamily="2" charset="2"/>
              <a:buChar char="Ø"/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>
              <a:buFont typeface="Wingdings" pitchFamily="2" charset="2"/>
              <a:buChar char="Ø"/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>
              <a:buFont typeface="Wingdings" pitchFamily="2" charset="2"/>
              <a:buChar char="Ø"/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>
              <a:buFont typeface="Wingdings" pitchFamily="2" charset="2"/>
              <a:buChar char="Ø"/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>
              <a:buFont typeface="Wingdings" pitchFamily="2" charset="2"/>
              <a:buChar char="Ø"/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</p:txBody>
      </p:sp>
      <p:sp>
        <p:nvSpPr>
          <p:cNvPr id="8" name="Symbol zastępczy numeru slajdu 15"/>
          <p:cNvSpPr txBox="1">
            <a:spLocks/>
          </p:cNvSpPr>
          <p:nvPr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784A5AB-89E5-4A9E-8709-D3F973064AA9}" type="slidenum">
              <a:rPr kumimoji="0" lang="pl-PL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Prostokąt 8"/>
          <p:cNvSpPr/>
          <p:nvPr/>
        </p:nvSpPr>
        <p:spPr>
          <a:xfrm>
            <a:off x="297712" y="-1"/>
            <a:ext cx="8541488" cy="52254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pl-PL" dirty="0" smtClean="0">
                <a:solidFill>
                  <a:schemeClr val="tx2">
                    <a:lumMod val="75000"/>
                  </a:schemeClr>
                </a:solidFill>
                <a:latin typeface="TitilliumText25L"/>
              </a:rPr>
              <a:t> </a:t>
            </a:r>
            <a:endParaRPr lang="pl-PL" sz="2800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pl-PL" sz="2400" b="1" dirty="0" smtClean="0">
                <a:solidFill>
                  <a:schemeClr val="tx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Dokumentacja aplikacyjna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pl-PL" b="1" dirty="0" smtClean="0">
              <a:solidFill>
                <a:schemeClr val="tx2"/>
              </a:solidFill>
              <a:latin typeface="TitilliumText25L"/>
              <a:ea typeface="Times New Roman" pitchFamily="18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pl-PL" b="1" dirty="0" smtClean="0">
              <a:solidFill>
                <a:schemeClr val="tx2"/>
              </a:solidFill>
              <a:latin typeface="TitilliumText25L"/>
              <a:ea typeface="Times New Roman" pitchFamily="18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pl-PL" b="1" dirty="0" smtClean="0">
              <a:solidFill>
                <a:schemeClr val="tx2"/>
              </a:solidFill>
              <a:latin typeface="TitilliumText25L"/>
              <a:ea typeface="Times New Roman" pitchFamily="18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pl-PL" b="1" dirty="0" smtClean="0">
              <a:solidFill>
                <a:schemeClr val="tx2"/>
              </a:solidFill>
              <a:latin typeface="TitilliumText25L"/>
              <a:ea typeface="Times New Roman" pitchFamily="18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pl-PL" b="1" dirty="0" smtClean="0">
              <a:solidFill>
                <a:schemeClr val="tx2"/>
              </a:solidFill>
              <a:latin typeface="TitilliumText25L"/>
              <a:ea typeface="Times New Roman" pitchFamily="18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pl-PL" b="1" dirty="0" smtClean="0">
              <a:solidFill>
                <a:schemeClr val="tx2"/>
              </a:solidFill>
              <a:latin typeface="TitilliumText25L"/>
              <a:ea typeface="Times New Roman" pitchFamily="18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pl-PL" b="1" dirty="0" smtClean="0">
              <a:solidFill>
                <a:schemeClr val="tx2"/>
              </a:solidFill>
              <a:latin typeface="TitilliumText25L"/>
              <a:ea typeface="Times New Roman" pitchFamily="18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pl-PL" b="1" dirty="0" smtClean="0">
              <a:solidFill>
                <a:schemeClr val="tx2"/>
              </a:solidFill>
              <a:latin typeface="TitilliumText25L"/>
              <a:ea typeface="Times New Roman" pitchFamily="18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pl-PL" b="1" dirty="0" smtClean="0">
              <a:solidFill>
                <a:schemeClr val="tx2"/>
              </a:solidFill>
              <a:latin typeface="TitilliumText25L"/>
              <a:ea typeface="Times New Roman" pitchFamily="18" charset="0"/>
              <a:cs typeface="Times New Roman" pitchFamily="18" charset="0"/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pl-PL" b="1" dirty="0" smtClean="0">
              <a:solidFill>
                <a:schemeClr val="tx2"/>
              </a:solidFill>
              <a:latin typeface="TitilliumText25L"/>
              <a:ea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pl-PL" sz="1600" dirty="0" smtClean="0">
              <a:solidFill>
                <a:schemeClr val="tx2"/>
              </a:solidFill>
              <a:latin typeface="TitilliumText25L"/>
            </a:endParaRPr>
          </a:p>
          <a:p>
            <a:pPr lvl="0"/>
            <a:endParaRPr lang="pl-PL" sz="1600" dirty="0">
              <a:solidFill>
                <a:schemeClr val="tx2"/>
              </a:solidFill>
              <a:latin typeface="TitilliumText25L"/>
            </a:endParaRPr>
          </a:p>
          <a:p>
            <a:pPr algn="just"/>
            <a:endParaRPr lang="pl-PL" sz="1600" dirty="0">
              <a:solidFill>
                <a:srgbClr val="002142"/>
              </a:solidFill>
              <a:latin typeface="TitilliumText25L"/>
            </a:endParaRPr>
          </a:p>
          <a:p>
            <a:pPr lvl="0"/>
            <a:endParaRPr lang="pl-PL" sz="1600" b="1" dirty="0">
              <a:solidFill>
                <a:srgbClr val="002142"/>
              </a:solidFill>
              <a:latin typeface="TitilliumText25L"/>
            </a:endParaRP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75363" y="0"/>
            <a:ext cx="1164921" cy="11153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Prostokąt 11"/>
          <p:cNvSpPr/>
          <p:nvPr/>
        </p:nvSpPr>
        <p:spPr>
          <a:xfrm>
            <a:off x="709154" y="1195816"/>
            <a:ext cx="7850688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Dokumentację aplikacyjną należy złożyć do IZ RPO WZ w terminie naboru projektów, tj. </a:t>
            </a:r>
            <a:r>
              <a:rPr lang="pl-PL" sz="2000" b="1" u="sng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 30 października 2018 r. do 4 stycznia 2019 r. </a:t>
            </a:r>
          </a:p>
          <a:p>
            <a:pPr lvl="0" algn="just"/>
            <a:endParaRPr lang="pl-PL" sz="20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pl-PL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Wniosek o dofinansowanie wraz z załącznikami w wersji elektronicznej należy opublikować w LSI2014 </a:t>
            </a:r>
            <a:r>
              <a:rPr lang="pl-PL" sz="2000" b="1" u="sng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4 stycznia 2019 r. do godz. 15:00.</a:t>
            </a:r>
            <a:r>
              <a:rPr lang="pl-PL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endParaRPr lang="pl-PL" sz="20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l-PL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Skuteczne złożenie dokumentacji aplikacyjnej polega na </a:t>
            </a:r>
            <a:r>
              <a:rPr lang="pl-PL" sz="2000" u="sng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opublikowaniu</a:t>
            </a:r>
            <a:r>
              <a:rPr lang="pl-PL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wniosku o dofinansowanie wraz z załącznikami w wersji elektronicznej w LSI2014 w terminie naboru projektów oraz </a:t>
            </a:r>
            <a:r>
              <a:rPr lang="pl-PL" sz="2000" u="sng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złożeniu do IZ RPO WZ pisemnego wniosku o przyznanie pomocy</a:t>
            </a:r>
            <a:r>
              <a:rPr lang="pl-PL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podpisanego zgodnie z zasadami reprezentacji obowiązującymi wnioskodawcę/partnera, zawierającego właściwą sumę kontrolną, najpóźniej w terminie 7 dni od dnia zakończenia naboru projektów, tj. </a:t>
            </a:r>
            <a:r>
              <a:rPr lang="pl-PL" sz="2000" b="1" u="sng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dnia 11 stycznia 2019 r.</a:t>
            </a:r>
            <a:r>
              <a:rPr lang="pl-PL" sz="2000" b="1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ctr"/>
            <a:endParaRPr lang="pl-PL" sz="1600" b="1" dirty="0" smtClean="0">
              <a:solidFill>
                <a:schemeClr val="tx2"/>
              </a:solidFill>
              <a:latin typeface="TitilliumText25L"/>
            </a:endParaRPr>
          </a:p>
          <a:p>
            <a:pPr lvl="0"/>
            <a:endParaRPr lang="pl-PL" b="1" dirty="0" smtClean="0"/>
          </a:p>
          <a:p>
            <a:pPr lvl="0"/>
            <a:endParaRPr lang="pl-PL" b="1" dirty="0" smtClean="0"/>
          </a:p>
          <a:p>
            <a:pPr lvl="0"/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  <p:pic>
        <p:nvPicPr>
          <p:cNvPr id="13" name="Obraz 12"/>
          <p:cNvPicPr/>
          <p:nvPr/>
        </p:nvPicPr>
        <p:blipFill>
          <a:blip r:embed="rId6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1447482" y="5585460"/>
            <a:ext cx="6096635" cy="64008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2372931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4A5AB-89E5-4A9E-8709-D3F973064AA9}" type="slidenum">
              <a:rPr lang="pl-PL" smtClean="0"/>
              <a:pPr/>
              <a:t>6</a:t>
            </a:fld>
            <a:endParaRPr lang="pl-PL"/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2943" y="0"/>
            <a:ext cx="9144000" cy="6858000"/>
          </a:xfrm>
          <a:prstGeom prst="rect">
            <a:avLst/>
          </a:prstGeom>
        </p:spPr>
      </p:pic>
      <p:pic>
        <p:nvPicPr>
          <p:cNvPr id="4" name="Obraz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5124" y="0"/>
            <a:ext cx="180975" cy="6858000"/>
          </a:xfrm>
          <a:prstGeom prst="rect">
            <a:avLst/>
          </a:prstGeom>
        </p:spPr>
      </p:pic>
      <p:sp>
        <p:nvSpPr>
          <p:cNvPr id="6" name="Prostokąt 5"/>
          <p:cNvSpPr/>
          <p:nvPr/>
        </p:nvSpPr>
        <p:spPr>
          <a:xfrm>
            <a:off x="610152" y="180154"/>
            <a:ext cx="830402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>
              <a:buFont typeface="Wingdings" pitchFamily="2" charset="2"/>
              <a:buChar char="Ø"/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>
              <a:buFont typeface="Wingdings" pitchFamily="2" charset="2"/>
              <a:buChar char="Ø"/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>
              <a:buFont typeface="Wingdings" pitchFamily="2" charset="2"/>
              <a:buChar char="Ø"/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>
              <a:buFont typeface="Wingdings" pitchFamily="2" charset="2"/>
              <a:buChar char="Ø"/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>
              <a:buFont typeface="Wingdings" pitchFamily="2" charset="2"/>
              <a:buChar char="Ø"/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>
              <a:buFont typeface="Wingdings" pitchFamily="2" charset="2"/>
              <a:buChar char="Ø"/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</p:txBody>
      </p:sp>
      <p:sp>
        <p:nvSpPr>
          <p:cNvPr id="8" name="Symbol zastępczy numeru slajdu 15"/>
          <p:cNvSpPr txBox="1">
            <a:spLocks/>
          </p:cNvSpPr>
          <p:nvPr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784A5AB-89E5-4A9E-8709-D3F973064AA9}" type="slidenum">
              <a:rPr kumimoji="0" lang="pl-PL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Prostokąt 8"/>
          <p:cNvSpPr/>
          <p:nvPr/>
        </p:nvSpPr>
        <p:spPr>
          <a:xfrm>
            <a:off x="297712" y="0"/>
            <a:ext cx="8541488" cy="23939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pl-PL" dirty="0" smtClean="0">
                <a:solidFill>
                  <a:schemeClr val="tx2">
                    <a:lumMod val="75000"/>
                  </a:schemeClr>
                </a:solidFill>
                <a:latin typeface="TitilliumText25L"/>
              </a:rPr>
              <a:t>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l-PL" sz="2400" b="1" dirty="0" smtClean="0">
                <a:solidFill>
                  <a:schemeClr val="tx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Zasady przyznania dofinansowania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pl-PL" sz="1600" dirty="0" smtClean="0">
              <a:solidFill>
                <a:schemeClr val="tx2"/>
              </a:solidFill>
              <a:latin typeface="TitilliumText25L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pl-PL" sz="1600" dirty="0" smtClean="0">
              <a:solidFill>
                <a:schemeClr val="tx2"/>
              </a:solidFill>
              <a:latin typeface="TitilliumText25L"/>
            </a:endParaRPr>
          </a:p>
          <a:p>
            <a:pPr lvl="0" algn="just"/>
            <a:endParaRPr lang="pl-PL" sz="800" dirty="0" smtClean="0">
              <a:solidFill>
                <a:srgbClr val="002850"/>
              </a:solidFill>
              <a:latin typeface="TitilliumText25L"/>
            </a:endParaRPr>
          </a:p>
          <a:p>
            <a:pPr algn="just"/>
            <a:endParaRPr lang="pl-PL" sz="1600" dirty="0" smtClean="0">
              <a:solidFill>
                <a:srgbClr val="002850"/>
              </a:solidFill>
              <a:latin typeface="TitilliumText25L"/>
            </a:endParaRPr>
          </a:p>
          <a:p>
            <a:pPr lvl="0" algn="just"/>
            <a:endParaRPr lang="pl-PL" sz="800" dirty="0" smtClean="0">
              <a:solidFill>
                <a:srgbClr val="002850"/>
              </a:solidFill>
              <a:latin typeface="TitilliumText25L"/>
            </a:endParaRP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5851" y="0"/>
            <a:ext cx="1100136" cy="1053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pole tekstowe 9"/>
          <p:cNvSpPr txBox="1"/>
          <p:nvPr/>
        </p:nvSpPr>
        <p:spPr>
          <a:xfrm>
            <a:off x="914400" y="1490596"/>
            <a:ext cx="754066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  <p:sp>
        <p:nvSpPr>
          <p:cNvPr id="15" name="pole tekstowe 14"/>
          <p:cNvSpPr txBox="1"/>
          <p:nvPr/>
        </p:nvSpPr>
        <p:spPr>
          <a:xfrm>
            <a:off x="702535" y="1221991"/>
            <a:ext cx="7991606" cy="54168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 algn="just">
              <a:buFont typeface="+mj-lt"/>
              <a:buAutoNum type="arabicPeriod"/>
            </a:pPr>
            <a:r>
              <a:rPr lang="pl-PL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 ramach przedmiotowego działania wspierane będą wyłącznie projekty ujęte na liście projektów głównych/podstawowych we właściwym terytorialnie programie rewitalizacji wpisanym do Wykazu programów rewitalizacji gmin województwa zachodniopomorskiego według stanu na dzień zakończenia naboru. </a:t>
            </a:r>
          </a:p>
          <a:p>
            <a:pPr marL="457200" lvl="0" indent="-457200" algn="just"/>
            <a:endParaRPr lang="pl-PL" sz="20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+mj-lt"/>
              <a:buAutoNum type="arabicPeriod" startAt="2"/>
            </a:pPr>
            <a:r>
              <a:rPr lang="pl-PL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 ramach przedmiotowego konkursu jeden wnioskodawca może złożyć </a:t>
            </a:r>
            <a:r>
              <a:rPr lang="pl-PL" sz="2000" u="sng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nie więcej</a:t>
            </a:r>
            <a:r>
              <a:rPr lang="pl-PL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niż 2 wnioski o dofinansowanie. W przypadku złożenia przez jednego wnioskodawcę więcej niż 2 wniosków o dofinansowanie (uwzględniając również wnioski złożone w partnerstwie) </a:t>
            </a:r>
            <a:r>
              <a:rPr lang="pl-PL" sz="2000" u="sng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wszystkie złożone wnioski podlegają odrzuceniu</a:t>
            </a:r>
            <a:r>
              <a:rPr lang="pl-PL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pl-PL" b="1" dirty="0" smtClean="0"/>
          </a:p>
          <a:p>
            <a:endParaRPr lang="pl-PL" b="1" dirty="0" smtClean="0"/>
          </a:p>
          <a:p>
            <a:endParaRPr lang="pl-PL" b="1" dirty="0" smtClean="0"/>
          </a:p>
          <a:p>
            <a:endParaRPr lang="pl-PL" b="1" dirty="0" smtClean="0"/>
          </a:p>
          <a:p>
            <a:endParaRPr lang="pl-PL" b="1" dirty="0" smtClean="0"/>
          </a:p>
          <a:p>
            <a:endParaRPr lang="pl-PL" b="1" dirty="0" smtClean="0"/>
          </a:p>
          <a:p>
            <a:endParaRPr lang="pl-PL" dirty="0"/>
          </a:p>
        </p:txBody>
      </p:sp>
      <p:pic>
        <p:nvPicPr>
          <p:cNvPr id="12" name="Obraz 11"/>
          <p:cNvPicPr/>
          <p:nvPr/>
        </p:nvPicPr>
        <p:blipFill>
          <a:blip r:embed="rId6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1615122" y="5463540"/>
            <a:ext cx="6096635" cy="64008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1853525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4A5AB-89E5-4A9E-8709-D3F973064AA9}" type="slidenum">
              <a:rPr lang="pl-PL" smtClean="0"/>
              <a:pPr/>
              <a:t>7</a:t>
            </a:fld>
            <a:endParaRPr lang="pl-PL"/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4" name="Obraz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0975" cy="6858000"/>
          </a:xfrm>
          <a:prstGeom prst="rect">
            <a:avLst/>
          </a:prstGeom>
        </p:spPr>
      </p:pic>
      <p:sp>
        <p:nvSpPr>
          <p:cNvPr id="6" name="Prostokąt 5"/>
          <p:cNvSpPr/>
          <p:nvPr/>
        </p:nvSpPr>
        <p:spPr>
          <a:xfrm>
            <a:off x="610152" y="180154"/>
            <a:ext cx="830402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>
              <a:buFont typeface="Wingdings" pitchFamily="2" charset="2"/>
              <a:buChar char="Ø"/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>
              <a:buFont typeface="Wingdings" pitchFamily="2" charset="2"/>
              <a:buChar char="Ø"/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>
              <a:buFont typeface="Wingdings" pitchFamily="2" charset="2"/>
              <a:buChar char="Ø"/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>
              <a:buFont typeface="Wingdings" pitchFamily="2" charset="2"/>
              <a:buChar char="Ø"/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>
              <a:buFont typeface="Wingdings" pitchFamily="2" charset="2"/>
              <a:buChar char="Ø"/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>
              <a:buFont typeface="Wingdings" pitchFamily="2" charset="2"/>
              <a:buChar char="Ø"/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</p:txBody>
      </p:sp>
      <p:sp>
        <p:nvSpPr>
          <p:cNvPr id="8" name="Symbol zastępczy numeru slajdu 15"/>
          <p:cNvSpPr txBox="1">
            <a:spLocks/>
          </p:cNvSpPr>
          <p:nvPr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784A5AB-89E5-4A9E-8709-D3F973064AA9}" type="slidenum">
              <a:rPr kumimoji="0" lang="pl-PL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Prostokąt 8"/>
          <p:cNvSpPr/>
          <p:nvPr/>
        </p:nvSpPr>
        <p:spPr>
          <a:xfrm>
            <a:off x="297712" y="0"/>
            <a:ext cx="8541488" cy="63334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pl-PL" dirty="0" smtClean="0">
                <a:solidFill>
                  <a:schemeClr val="tx2">
                    <a:lumMod val="75000"/>
                  </a:schemeClr>
                </a:solidFill>
                <a:latin typeface="TitilliumText25L"/>
              </a:rPr>
              <a:t>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l-PL" sz="2400" b="1" dirty="0" smtClean="0">
                <a:solidFill>
                  <a:schemeClr val="tx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Zasady przyznania dofinansowania c.d.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pl-PL" sz="2000" b="1" u="sng" dirty="0" smtClean="0">
              <a:solidFill>
                <a:schemeClr val="tx2"/>
              </a:solidFill>
              <a:latin typeface="TitilliumText25L"/>
              <a:ea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pl-PL" sz="2000" b="1" u="sng" dirty="0" smtClean="0">
              <a:solidFill>
                <a:schemeClr val="tx2"/>
              </a:solidFill>
              <a:latin typeface="TitilliumText25L"/>
              <a:ea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pl-PL" sz="2000" b="1" u="sng" dirty="0" smtClean="0">
              <a:solidFill>
                <a:schemeClr val="tx2"/>
              </a:solidFill>
              <a:latin typeface="TitilliumText25L"/>
              <a:ea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pl-PL" sz="2000" b="1" u="sng" dirty="0" smtClean="0">
              <a:solidFill>
                <a:schemeClr val="tx2"/>
              </a:solidFill>
              <a:latin typeface="TitilliumText25L"/>
              <a:ea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pl-PL" sz="2000" b="1" u="sng" dirty="0" smtClean="0">
              <a:solidFill>
                <a:schemeClr val="tx2"/>
              </a:solidFill>
              <a:latin typeface="TitilliumText25L"/>
              <a:ea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pl-PL" sz="2000" b="1" u="sng" dirty="0" smtClean="0">
              <a:solidFill>
                <a:schemeClr val="tx2"/>
              </a:solidFill>
              <a:latin typeface="TitilliumText25L"/>
              <a:ea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pl-PL" sz="2000" b="1" u="sng" dirty="0" smtClean="0">
              <a:solidFill>
                <a:schemeClr val="tx2"/>
              </a:solidFill>
              <a:latin typeface="TitilliumText25L"/>
              <a:ea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pl-PL" sz="2000" b="1" u="sng" dirty="0" smtClean="0">
              <a:solidFill>
                <a:schemeClr val="tx2"/>
              </a:solidFill>
              <a:latin typeface="TitilliumText25L"/>
              <a:ea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pl-PL" sz="2000" b="1" u="sng" dirty="0" smtClean="0">
              <a:solidFill>
                <a:schemeClr val="tx2"/>
              </a:solidFill>
              <a:latin typeface="TitilliumText25L"/>
              <a:ea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pl-PL" sz="2000" b="1" u="sng" dirty="0" smtClean="0">
              <a:solidFill>
                <a:schemeClr val="tx2"/>
              </a:solidFill>
              <a:latin typeface="TitilliumText25L"/>
              <a:ea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pl-PL" sz="2000" b="1" u="sng" dirty="0" smtClean="0">
              <a:solidFill>
                <a:schemeClr val="tx2"/>
              </a:solidFill>
              <a:latin typeface="TitilliumText25L"/>
              <a:ea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pl-PL" sz="2000" b="1" u="sng" dirty="0" smtClean="0">
              <a:solidFill>
                <a:schemeClr val="tx2"/>
              </a:solidFill>
              <a:latin typeface="TitilliumText25L"/>
              <a:ea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pl-PL" sz="2000" b="1" u="sng" dirty="0" smtClean="0">
              <a:solidFill>
                <a:schemeClr val="tx2"/>
              </a:solidFill>
              <a:latin typeface="TitilliumText25L"/>
              <a:ea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pl-PL" sz="1600" dirty="0" smtClean="0">
              <a:solidFill>
                <a:schemeClr val="tx2"/>
              </a:solidFill>
              <a:latin typeface="TitilliumText25L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pl-PL" sz="1600" dirty="0" smtClean="0">
              <a:solidFill>
                <a:schemeClr val="tx2"/>
              </a:solidFill>
              <a:latin typeface="TitilliumText25L"/>
            </a:endParaRPr>
          </a:p>
          <a:p>
            <a:pPr lvl="0" algn="just"/>
            <a:endParaRPr lang="pl-PL" sz="800" dirty="0" smtClean="0">
              <a:solidFill>
                <a:srgbClr val="002850"/>
              </a:solidFill>
              <a:latin typeface="TitilliumText25L"/>
            </a:endParaRPr>
          </a:p>
          <a:p>
            <a:pPr algn="just"/>
            <a:endParaRPr lang="pl-PL" sz="1600" dirty="0" smtClean="0">
              <a:solidFill>
                <a:srgbClr val="002850"/>
              </a:solidFill>
              <a:latin typeface="TitilliumText25L"/>
            </a:endParaRPr>
          </a:p>
          <a:p>
            <a:pPr lvl="0" algn="just"/>
            <a:endParaRPr lang="pl-PL" sz="800" dirty="0" smtClean="0">
              <a:solidFill>
                <a:srgbClr val="002850"/>
              </a:solidFill>
              <a:latin typeface="TitilliumText25L"/>
            </a:endParaRP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2467" y="0"/>
            <a:ext cx="1100136" cy="1053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pole tekstowe 9"/>
          <p:cNvSpPr txBox="1"/>
          <p:nvPr/>
        </p:nvSpPr>
        <p:spPr>
          <a:xfrm>
            <a:off x="914400" y="1490596"/>
            <a:ext cx="754066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  <p:sp>
        <p:nvSpPr>
          <p:cNvPr id="15" name="pole tekstowe 14"/>
          <p:cNvSpPr txBox="1"/>
          <p:nvPr/>
        </p:nvSpPr>
        <p:spPr>
          <a:xfrm>
            <a:off x="939452" y="1077238"/>
            <a:ext cx="7853819" cy="46782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algn="just">
              <a:buFont typeface="+mj-lt"/>
              <a:buAutoNum type="arabicPeriod"/>
            </a:pPr>
            <a:endParaRPr lang="pl-PL" sz="2000" dirty="0" smtClean="0">
              <a:solidFill>
                <a:srgbClr val="0873B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 algn="just">
              <a:buFont typeface="+mj-lt"/>
              <a:buAutoNum type="arabicPeriod" startAt="3"/>
            </a:pPr>
            <a:r>
              <a:rPr lang="pl-PL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Składane projekty muszą być tożsame z projektem opisanym                 w programie rewitalizacji. Dopuszczalne są jedynie niewielkie modyfikacje w stosunku do projektu ujętego w PR np. zmiana nazwy projektu, dodanie partnera. Cel projektu oraz zasadnicze założenia muszą zostać utrzymane. Niedopuszczalne są w szczególności modyfikacje polegające na:</a:t>
            </a:r>
          </a:p>
          <a:p>
            <a:pPr marL="1000125" lvl="1" indent="-179388" algn="just">
              <a:buFont typeface="Arial" pitchFamily="34" charset="0"/>
              <a:buChar char="•"/>
            </a:pPr>
            <a:r>
              <a:rPr lang="pl-PL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zmianie lokalizacji realizacji projektu,</a:t>
            </a:r>
          </a:p>
          <a:p>
            <a:pPr marL="1000125" lvl="1" indent="-179388" algn="just">
              <a:buFont typeface="Arial" pitchFamily="34" charset="0"/>
              <a:buChar char="•"/>
            </a:pPr>
            <a:r>
              <a:rPr lang="pl-PL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podziale projektu na części,</a:t>
            </a:r>
          </a:p>
          <a:p>
            <a:pPr marL="1000125" lvl="1" indent="-179388" algn="just">
              <a:buFont typeface="Arial" pitchFamily="34" charset="0"/>
              <a:buChar char="•"/>
            </a:pPr>
            <a:r>
              <a:rPr lang="pl-PL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zawężeniu celu projektu.</a:t>
            </a:r>
          </a:p>
          <a:p>
            <a:pPr marL="542925" lvl="0" indent="-179388" algn="just"/>
            <a:r>
              <a:rPr lang="pl-PL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</a:t>
            </a:r>
          </a:p>
          <a:p>
            <a:pPr marL="457200" lvl="0" indent="-457200" algn="just">
              <a:buFont typeface="+mj-lt"/>
              <a:buAutoNum type="arabicPeriod" startAt="4"/>
            </a:pPr>
            <a:r>
              <a:rPr lang="pl-PL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Projekt musi stanowić uzupełnienie działań o charakterze społecznym (projektów „miękkich”), wskazanych do realizacji w tym samym programie rewitalizacji.</a:t>
            </a:r>
          </a:p>
          <a:p>
            <a:endParaRPr lang="pl-PL" dirty="0"/>
          </a:p>
        </p:txBody>
      </p:sp>
      <p:pic>
        <p:nvPicPr>
          <p:cNvPr id="12" name="Obraz 11"/>
          <p:cNvPicPr/>
          <p:nvPr/>
        </p:nvPicPr>
        <p:blipFill>
          <a:blip r:embed="rId6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1477962" y="5661660"/>
            <a:ext cx="6096635" cy="64008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1853525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4A5AB-89E5-4A9E-8709-D3F973064AA9}" type="slidenum">
              <a:rPr lang="pl-PL" smtClean="0"/>
              <a:pPr/>
              <a:t>8</a:t>
            </a:fld>
            <a:endParaRPr lang="pl-PL"/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4" name="Obraz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80975" cy="6858000"/>
          </a:xfrm>
          <a:prstGeom prst="rect">
            <a:avLst/>
          </a:prstGeom>
        </p:spPr>
      </p:pic>
      <p:sp>
        <p:nvSpPr>
          <p:cNvPr id="6" name="Prostokąt 5"/>
          <p:cNvSpPr/>
          <p:nvPr/>
        </p:nvSpPr>
        <p:spPr>
          <a:xfrm>
            <a:off x="610152" y="180154"/>
            <a:ext cx="830402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>
              <a:buFont typeface="Wingdings" pitchFamily="2" charset="2"/>
              <a:buChar char="Ø"/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>
              <a:buFont typeface="Wingdings" pitchFamily="2" charset="2"/>
              <a:buChar char="Ø"/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>
              <a:buFont typeface="Wingdings" pitchFamily="2" charset="2"/>
              <a:buChar char="Ø"/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>
              <a:buFont typeface="Wingdings" pitchFamily="2" charset="2"/>
              <a:buChar char="Ø"/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>
              <a:buFont typeface="Wingdings" pitchFamily="2" charset="2"/>
              <a:buChar char="Ø"/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>
              <a:buFont typeface="Wingdings" pitchFamily="2" charset="2"/>
              <a:buChar char="Ø"/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</p:txBody>
      </p:sp>
      <p:sp>
        <p:nvSpPr>
          <p:cNvPr id="8" name="Symbol zastępczy numeru slajdu 15"/>
          <p:cNvSpPr txBox="1">
            <a:spLocks/>
          </p:cNvSpPr>
          <p:nvPr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784A5AB-89E5-4A9E-8709-D3F973064AA9}" type="slidenum">
              <a:rPr kumimoji="0" lang="pl-PL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Prostokąt 8"/>
          <p:cNvSpPr/>
          <p:nvPr/>
        </p:nvSpPr>
        <p:spPr>
          <a:xfrm>
            <a:off x="297712" y="0"/>
            <a:ext cx="8541488" cy="64565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pl-PL" dirty="0" smtClean="0">
                <a:solidFill>
                  <a:schemeClr val="tx2">
                    <a:lumMod val="75000"/>
                  </a:schemeClr>
                </a:solidFill>
                <a:latin typeface="TitilliumText25L"/>
              </a:rPr>
              <a:t>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l-PL" sz="2400" b="1" dirty="0" smtClean="0">
                <a:solidFill>
                  <a:schemeClr val="tx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Zasady przyznania dofinansowania c.d.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pl-PL" sz="2000" b="1" u="sng" dirty="0" smtClean="0">
              <a:solidFill>
                <a:schemeClr val="tx2"/>
              </a:solidFill>
              <a:latin typeface="TitilliumText25L"/>
              <a:ea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pl-PL" sz="2000" b="1" u="sng" dirty="0" smtClean="0">
              <a:solidFill>
                <a:schemeClr val="tx2"/>
              </a:solidFill>
              <a:latin typeface="TitilliumText25L"/>
              <a:ea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pl-PL" sz="2000" b="1" u="sng" dirty="0" smtClean="0">
              <a:solidFill>
                <a:schemeClr val="tx2"/>
              </a:solidFill>
              <a:latin typeface="TitilliumText25L"/>
              <a:ea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pl-PL" sz="2000" b="1" u="sng" dirty="0" smtClean="0">
              <a:solidFill>
                <a:schemeClr val="tx2"/>
              </a:solidFill>
              <a:latin typeface="TitilliumText25L"/>
              <a:ea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pl-PL" sz="2000" b="1" u="sng" dirty="0" smtClean="0">
              <a:solidFill>
                <a:schemeClr val="tx2"/>
              </a:solidFill>
              <a:latin typeface="TitilliumText25L"/>
              <a:ea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pl-PL" sz="2000" b="1" u="sng" dirty="0" smtClean="0">
              <a:solidFill>
                <a:schemeClr val="tx2"/>
              </a:solidFill>
              <a:latin typeface="TitilliumText25L"/>
              <a:ea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pl-PL" sz="2000" b="1" u="sng" dirty="0" smtClean="0">
              <a:solidFill>
                <a:schemeClr val="tx2"/>
              </a:solidFill>
              <a:latin typeface="TitilliumText25L"/>
              <a:ea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pl-PL" sz="2000" b="1" u="sng" dirty="0" smtClean="0">
              <a:solidFill>
                <a:schemeClr val="tx2"/>
              </a:solidFill>
              <a:latin typeface="TitilliumText25L"/>
              <a:ea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pl-PL" sz="2000" b="1" u="sng" dirty="0" smtClean="0">
              <a:solidFill>
                <a:schemeClr val="tx2"/>
              </a:solidFill>
              <a:latin typeface="TitilliumText25L"/>
              <a:ea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pl-PL" sz="2000" b="1" u="sng" dirty="0" smtClean="0">
              <a:solidFill>
                <a:schemeClr val="tx2"/>
              </a:solidFill>
              <a:latin typeface="TitilliumText25L"/>
              <a:ea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pl-PL" sz="2000" b="1" u="sng" dirty="0" smtClean="0">
              <a:solidFill>
                <a:schemeClr val="tx2"/>
              </a:solidFill>
              <a:latin typeface="TitilliumText25L"/>
              <a:ea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pl-PL" sz="2000" b="1" u="sng" dirty="0" smtClean="0">
              <a:solidFill>
                <a:schemeClr val="tx2"/>
              </a:solidFill>
              <a:latin typeface="TitilliumText25L"/>
              <a:ea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pl-PL" sz="2000" b="1" u="sng" dirty="0" smtClean="0">
              <a:solidFill>
                <a:schemeClr val="tx2"/>
              </a:solidFill>
              <a:latin typeface="TitilliumText25L"/>
              <a:ea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pl-PL" sz="1600" dirty="0" smtClean="0">
              <a:solidFill>
                <a:schemeClr val="tx2"/>
              </a:solidFill>
              <a:latin typeface="TitilliumText25L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pl-PL" sz="1600" dirty="0" smtClean="0">
              <a:solidFill>
                <a:schemeClr val="tx2"/>
              </a:solidFill>
              <a:latin typeface="TitilliumText25L"/>
            </a:endParaRPr>
          </a:p>
          <a:p>
            <a:pPr lvl="0" algn="just"/>
            <a:endParaRPr lang="pl-PL" sz="800" dirty="0" smtClean="0">
              <a:solidFill>
                <a:srgbClr val="002850"/>
              </a:solidFill>
              <a:latin typeface="TitilliumText25L"/>
            </a:endParaRPr>
          </a:p>
          <a:p>
            <a:pPr algn="just"/>
            <a:endParaRPr lang="pl-PL" sz="1600" dirty="0" smtClean="0">
              <a:solidFill>
                <a:srgbClr val="002850"/>
              </a:solidFill>
              <a:latin typeface="TitilliumText25L"/>
            </a:endParaRPr>
          </a:p>
          <a:p>
            <a:pPr lvl="0" algn="just"/>
            <a:endParaRPr lang="pl-PL" sz="800" dirty="0" smtClean="0">
              <a:solidFill>
                <a:srgbClr val="002850"/>
              </a:solidFill>
              <a:latin typeface="TitilliumText25L"/>
            </a:endParaRP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52467" y="0"/>
            <a:ext cx="1100136" cy="1053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pole tekstowe 9"/>
          <p:cNvSpPr txBox="1"/>
          <p:nvPr/>
        </p:nvSpPr>
        <p:spPr>
          <a:xfrm>
            <a:off x="914400" y="1490596"/>
            <a:ext cx="754066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  <p:sp>
        <p:nvSpPr>
          <p:cNvPr id="15" name="pole tekstowe 14"/>
          <p:cNvSpPr txBox="1"/>
          <p:nvPr/>
        </p:nvSpPr>
        <p:spPr>
          <a:xfrm>
            <a:off x="939452" y="1077238"/>
            <a:ext cx="7853819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/>
            <a:endParaRPr lang="pl-PL" sz="2000" b="1" dirty="0" smtClean="0">
              <a:solidFill>
                <a:schemeClr val="tx2"/>
              </a:solidFill>
            </a:endParaRPr>
          </a:p>
          <a:p>
            <a:pPr marL="457200" lvl="0" indent="-457200">
              <a:buFont typeface="+mj-lt"/>
              <a:buAutoNum type="arabicPeriod" startAt="5"/>
            </a:pPr>
            <a:r>
              <a:rPr lang="pl-PL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Budowa nowych obiektów możliwa jest jedynie w sytuacji, gdy nie ma możliwości adaptacji istniejącej infrastruktury.</a:t>
            </a:r>
          </a:p>
          <a:p>
            <a:pPr marL="342900" indent="-342900"/>
            <a:endParaRPr lang="pl-PL" sz="2000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 typeface="+mj-lt"/>
              <a:buAutoNum type="arabicPeriod" startAt="6"/>
            </a:pPr>
            <a:r>
              <a:rPr lang="pl-PL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 przypadku projektów nieobjętych pomocą publiczną, realizacja projektu możliwa jest wyłącznie w przypadku gdy wnioskodawca jasno określił </a:t>
            </a:r>
            <a:r>
              <a:rPr lang="pl-PL" sz="2000" u="sng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cel społeczny projektu.</a:t>
            </a:r>
          </a:p>
          <a:p>
            <a:pPr marL="342900" indent="-342900">
              <a:buFont typeface="+mj-lt"/>
              <a:buAutoNum type="arabicPeriod" startAt="4"/>
            </a:pPr>
            <a:endParaRPr lang="pl-PL" sz="2000" u="sng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0" indent="-457200">
              <a:buFont typeface="+mj-lt"/>
              <a:buAutoNum type="arabicPeriod" startAt="7"/>
            </a:pPr>
            <a:r>
              <a:rPr lang="pl-PL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 przypadku projektów objętych pomocą publiczną, realizacja projektu możliwa jest wyłącznie w przypadku gdy wnioskodawca jasno określił </a:t>
            </a:r>
            <a:r>
              <a:rPr lang="pl-PL" sz="2000" u="sng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cel gospodarczy i społeczny projektu</a:t>
            </a:r>
            <a:r>
              <a:rPr lang="pl-PL" sz="2000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/>
            <a:endParaRPr lang="pl-PL" sz="2000" b="1" u="sng" dirty="0" smtClean="0">
              <a:solidFill>
                <a:schemeClr val="tx2"/>
              </a:solidFill>
            </a:endParaRPr>
          </a:p>
          <a:p>
            <a:pPr marL="342900" indent="-342900"/>
            <a:endParaRPr lang="pl-PL" sz="2000" b="1" dirty="0" smtClean="0">
              <a:solidFill>
                <a:schemeClr val="tx2"/>
              </a:solidFill>
            </a:endParaRPr>
          </a:p>
          <a:p>
            <a:pPr marL="342900" lvl="0" indent="-342900"/>
            <a:endParaRPr lang="pl-PL" sz="2000" b="1" dirty="0" smtClean="0">
              <a:solidFill>
                <a:schemeClr val="tx2"/>
              </a:solidFill>
            </a:endParaRPr>
          </a:p>
          <a:p>
            <a:pPr marL="342900" lvl="0" indent="-342900"/>
            <a:endParaRPr lang="pl-PL" sz="2000" b="1" dirty="0" smtClean="0">
              <a:solidFill>
                <a:schemeClr val="tx2"/>
              </a:solidFill>
            </a:endParaRPr>
          </a:p>
          <a:p>
            <a:pPr marL="342900" lvl="0" indent="-342900"/>
            <a:endParaRPr lang="pl-PL" dirty="0" smtClean="0"/>
          </a:p>
        </p:txBody>
      </p:sp>
      <p:pic>
        <p:nvPicPr>
          <p:cNvPr id="12" name="Obraz 11"/>
          <p:cNvPicPr/>
          <p:nvPr/>
        </p:nvPicPr>
        <p:blipFill>
          <a:blip r:embed="rId6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1447482" y="5577840"/>
            <a:ext cx="6096635" cy="64008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1853525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umeru slajd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84A5AB-89E5-4A9E-8709-D3F973064AA9}" type="slidenum">
              <a:rPr lang="pl-PL" smtClean="0"/>
              <a:pPr/>
              <a:t>9</a:t>
            </a:fld>
            <a:endParaRPr lang="pl-PL"/>
          </a:p>
        </p:txBody>
      </p:sp>
      <p:pic>
        <p:nvPicPr>
          <p:cNvPr id="3" name="Obraz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4" name="Obraz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4" y="0"/>
            <a:ext cx="180975" cy="6858000"/>
          </a:xfrm>
          <a:prstGeom prst="rect">
            <a:avLst/>
          </a:prstGeom>
        </p:spPr>
      </p:pic>
      <p:sp>
        <p:nvSpPr>
          <p:cNvPr id="6" name="Prostokąt 5"/>
          <p:cNvSpPr/>
          <p:nvPr/>
        </p:nvSpPr>
        <p:spPr>
          <a:xfrm>
            <a:off x="610152" y="180154"/>
            <a:ext cx="830402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Ø"/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>
              <a:buFont typeface="Wingdings" pitchFamily="2" charset="2"/>
              <a:buChar char="Ø"/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>
              <a:buFont typeface="Wingdings" pitchFamily="2" charset="2"/>
              <a:buChar char="Ø"/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>
              <a:buFont typeface="Wingdings" pitchFamily="2" charset="2"/>
              <a:buChar char="Ø"/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>
              <a:buFont typeface="Wingdings" pitchFamily="2" charset="2"/>
              <a:buChar char="Ø"/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>
              <a:buFont typeface="Wingdings" pitchFamily="2" charset="2"/>
              <a:buChar char="Ø"/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>
              <a:buFont typeface="Wingdings" pitchFamily="2" charset="2"/>
              <a:buChar char="Ø"/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</p:txBody>
      </p:sp>
      <p:sp>
        <p:nvSpPr>
          <p:cNvPr id="8" name="Symbol zastępczy numeru slajdu 15"/>
          <p:cNvSpPr txBox="1">
            <a:spLocks/>
          </p:cNvSpPr>
          <p:nvPr/>
        </p:nvSpPr>
        <p:spPr>
          <a:xfrm>
            <a:off x="6705600" y="65087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784A5AB-89E5-4A9E-8709-D3F973064AA9}" type="slidenum">
              <a:rPr kumimoji="0" lang="pl-PL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pl-PL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Prostokąt 8"/>
          <p:cNvSpPr/>
          <p:nvPr/>
        </p:nvSpPr>
        <p:spPr>
          <a:xfrm>
            <a:off x="297712" y="0"/>
            <a:ext cx="8541488" cy="63334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4000"/>
              </a:lnSpc>
            </a:pPr>
            <a:r>
              <a:rPr lang="pl-PL" dirty="0" smtClean="0">
                <a:solidFill>
                  <a:schemeClr val="tx2">
                    <a:lumMod val="75000"/>
                  </a:schemeClr>
                </a:solidFill>
                <a:latin typeface="TitilliumText25L"/>
              </a:rPr>
              <a:t> 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pl-PL" sz="2400" b="1" dirty="0" smtClean="0">
                <a:solidFill>
                  <a:schemeClr val="tx2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Zasady przyznania dofinansowania c.d.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pl-PL" sz="2000" b="1" u="sng" dirty="0" smtClean="0">
              <a:solidFill>
                <a:schemeClr val="tx2"/>
              </a:solidFill>
              <a:latin typeface="TitilliumText25L"/>
              <a:ea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pl-PL" sz="2000" b="1" u="sng" dirty="0" smtClean="0">
              <a:solidFill>
                <a:schemeClr val="tx2"/>
              </a:solidFill>
              <a:latin typeface="TitilliumText25L"/>
              <a:ea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pl-PL" sz="2000" b="1" u="sng" dirty="0" smtClean="0">
              <a:solidFill>
                <a:schemeClr val="tx2"/>
              </a:solidFill>
              <a:latin typeface="TitilliumText25L"/>
              <a:ea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pl-PL" sz="2000" b="1" u="sng" dirty="0" smtClean="0">
              <a:solidFill>
                <a:schemeClr val="tx2"/>
              </a:solidFill>
              <a:latin typeface="TitilliumText25L"/>
              <a:ea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pl-PL" sz="2000" b="1" u="sng" dirty="0" smtClean="0">
              <a:solidFill>
                <a:schemeClr val="tx2"/>
              </a:solidFill>
              <a:latin typeface="TitilliumText25L"/>
              <a:ea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pl-PL" sz="2000" b="1" u="sng" dirty="0" smtClean="0">
              <a:solidFill>
                <a:schemeClr val="tx2"/>
              </a:solidFill>
              <a:latin typeface="TitilliumText25L"/>
              <a:ea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pl-PL" sz="2000" b="1" u="sng" dirty="0" smtClean="0">
              <a:solidFill>
                <a:schemeClr val="tx2"/>
              </a:solidFill>
              <a:latin typeface="TitilliumText25L"/>
              <a:ea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pl-PL" sz="2000" b="1" u="sng" dirty="0" smtClean="0">
              <a:solidFill>
                <a:schemeClr val="tx2"/>
              </a:solidFill>
              <a:latin typeface="TitilliumText25L"/>
              <a:ea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pl-PL" sz="2000" b="1" u="sng" dirty="0" smtClean="0">
              <a:solidFill>
                <a:schemeClr val="tx2"/>
              </a:solidFill>
              <a:latin typeface="TitilliumText25L"/>
              <a:ea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pl-PL" sz="2000" b="1" u="sng" dirty="0" smtClean="0">
              <a:solidFill>
                <a:schemeClr val="tx2"/>
              </a:solidFill>
              <a:latin typeface="TitilliumText25L"/>
              <a:ea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pl-PL" sz="2000" b="1" u="sng" dirty="0" smtClean="0">
              <a:solidFill>
                <a:schemeClr val="tx2"/>
              </a:solidFill>
              <a:latin typeface="TitilliumText25L"/>
              <a:ea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pl-PL" sz="2000" b="1" u="sng" dirty="0" smtClean="0">
              <a:solidFill>
                <a:schemeClr val="tx2"/>
              </a:solidFill>
              <a:latin typeface="TitilliumText25L"/>
              <a:ea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pl-PL" sz="2000" b="1" u="sng" dirty="0" smtClean="0">
              <a:solidFill>
                <a:schemeClr val="tx2"/>
              </a:solidFill>
              <a:latin typeface="TitilliumText25L"/>
              <a:ea typeface="Times New Roman" pitchFamily="18" charset="0"/>
              <a:cs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pl-PL" sz="1600" dirty="0" smtClean="0">
              <a:solidFill>
                <a:schemeClr val="tx2"/>
              </a:solidFill>
              <a:latin typeface="TitilliumText25L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pl-PL" sz="1600" dirty="0" smtClean="0">
              <a:solidFill>
                <a:schemeClr val="tx2"/>
              </a:solidFill>
              <a:latin typeface="TitilliumText25L"/>
            </a:endParaRPr>
          </a:p>
          <a:p>
            <a:pPr lvl="0" algn="just"/>
            <a:endParaRPr lang="pl-PL" sz="800" dirty="0" smtClean="0">
              <a:solidFill>
                <a:srgbClr val="002850"/>
              </a:solidFill>
              <a:latin typeface="TitilliumText25L"/>
            </a:endParaRPr>
          </a:p>
          <a:p>
            <a:pPr algn="just"/>
            <a:endParaRPr lang="pl-PL" sz="1600" dirty="0" smtClean="0">
              <a:solidFill>
                <a:srgbClr val="002850"/>
              </a:solidFill>
              <a:latin typeface="TitilliumText25L"/>
            </a:endParaRPr>
          </a:p>
          <a:p>
            <a:pPr lvl="0" algn="just"/>
            <a:endParaRPr lang="pl-PL" sz="800" dirty="0" smtClean="0">
              <a:solidFill>
                <a:srgbClr val="002850"/>
              </a:solidFill>
              <a:latin typeface="TitilliumText25L"/>
            </a:endParaRP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  <a:p>
            <a:pPr algn="just">
              <a:lnSpc>
                <a:spcPct val="114000"/>
              </a:lnSpc>
            </a:pPr>
            <a:endParaRPr lang="pl-PL" dirty="0" smtClean="0">
              <a:solidFill>
                <a:schemeClr val="tx2">
                  <a:lumMod val="75000"/>
                </a:schemeClr>
              </a:solidFill>
              <a:latin typeface="TitilliumText25L"/>
            </a:endParaRPr>
          </a:p>
        </p:txBody>
      </p:sp>
      <p:pic>
        <p:nvPicPr>
          <p:cNvPr id="11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90499" y="0"/>
            <a:ext cx="1100136" cy="1053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pole tekstowe 9"/>
          <p:cNvSpPr txBox="1"/>
          <p:nvPr/>
        </p:nvSpPr>
        <p:spPr>
          <a:xfrm>
            <a:off x="914400" y="1490596"/>
            <a:ext cx="754066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  <p:sp>
        <p:nvSpPr>
          <p:cNvPr id="15" name="pole tekstowe 14"/>
          <p:cNvSpPr txBox="1"/>
          <p:nvPr/>
        </p:nvSpPr>
        <p:spPr>
          <a:xfrm>
            <a:off x="939452" y="1077238"/>
            <a:ext cx="7853819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lvl="0" indent="-457200">
              <a:buFont typeface="+mj-lt"/>
              <a:buAutoNum type="arabicPeriod" startAt="8"/>
            </a:pPr>
            <a:endParaRPr lang="pl-PL" sz="2000" b="1" dirty="0" smtClean="0">
              <a:solidFill>
                <a:schemeClr val="tx2"/>
              </a:solidFill>
            </a:endParaRPr>
          </a:p>
          <a:p>
            <a:pPr marL="457200" lvl="0" indent="-457200">
              <a:buFont typeface="+mj-lt"/>
              <a:buAutoNum type="arabicPeriod" startAt="8"/>
            </a:pPr>
            <a:endParaRPr lang="pl-PL" sz="2000" b="1" dirty="0" smtClean="0">
              <a:solidFill>
                <a:schemeClr val="tx2"/>
              </a:solidFill>
            </a:endParaRPr>
          </a:p>
          <a:p>
            <a:pPr marL="342900" lvl="0" indent="-342900">
              <a:buFont typeface="+mj-lt"/>
              <a:buAutoNum type="arabicPeriod" startAt="8"/>
            </a:pPr>
            <a:endParaRPr lang="pl-PL" dirty="0" smtClean="0"/>
          </a:p>
          <a:p>
            <a:pPr marL="342900" indent="-342900">
              <a:buFont typeface="+mj-lt"/>
              <a:buAutoNum type="arabicPeriod" startAt="8"/>
            </a:pPr>
            <a:endParaRPr lang="pl-PL" dirty="0"/>
          </a:p>
        </p:txBody>
      </p:sp>
      <p:sp>
        <p:nvSpPr>
          <p:cNvPr id="12" name="pole tekstowe 11"/>
          <p:cNvSpPr txBox="1"/>
          <p:nvPr/>
        </p:nvSpPr>
        <p:spPr>
          <a:xfrm>
            <a:off x="1064713" y="1052186"/>
            <a:ext cx="7492548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+mj-lt"/>
              <a:buAutoNum type="arabicPeriod" startAt="8"/>
            </a:pPr>
            <a:r>
              <a:rPr lang="pl-PL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Projekty nie mogą dotyczyć Inwestycji w infrastrukturę instytucji opiekuńczo – pobytowych (rozumianych zgodnie z Wytycznymi w zakresie realizacji przedsięwzięć w obszarze włączenia społecznego i zwalczania ubóstwa z wykorzystaniem środków EFS i EFRR na lata 2014-2020, a w przypadku instytucji zdrowotnych – zgodnie z Policy Paper dla ochrony zdrowia na lata 2014-2020). </a:t>
            </a:r>
          </a:p>
          <a:p>
            <a:pPr marL="342900" indent="-342900"/>
            <a:endParaRPr lang="pl-PL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 startAt="9"/>
            </a:pPr>
            <a:r>
              <a:rPr lang="pl-PL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Realizacja projektów dotyczących mieszkalnictwa (w tym mieszkań chronionych oraz wspomaganych),  możliwa jest wyłącznie w przypadku gdy dotyczy działań związanych z częściami wspólnymi budynków.</a:t>
            </a:r>
          </a:p>
          <a:p>
            <a:pPr marL="342900" indent="-342900">
              <a:buFont typeface="+mj-lt"/>
              <a:buAutoNum type="arabicPeriod" startAt="9"/>
            </a:pPr>
            <a:endParaRPr lang="pl-PL" dirty="0" smtClean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+mj-lt"/>
              <a:buAutoNum type="arabicPeriod" startAt="9"/>
            </a:pPr>
            <a:r>
              <a:rPr lang="pl-PL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 projektach obejmujących swoim zakresem wydatki dotyczące obiektów liniowych (rozumianych zgodnie z art. 3 </a:t>
            </a:r>
            <a:r>
              <a:rPr lang="pl-PL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pkt</a:t>
            </a:r>
            <a:r>
              <a:rPr lang="pl-PL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3a ustawy prawo budowlane), mogą stanowić jedynie element projektu (rozumiany jako mniej niż 50% wydatków </a:t>
            </a:r>
            <a:r>
              <a:rPr lang="pl-PL" dirty="0" err="1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kwalifikowalnych</a:t>
            </a:r>
            <a:r>
              <a:rPr lang="pl-PL" dirty="0" smtClean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342900" indent="-342900"/>
            <a:endParaRPr lang="pl-PL" b="1" dirty="0" smtClean="0">
              <a:solidFill>
                <a:schemeClr val="tx2"/>
              </a:solidFill>
            </a:endParaRPr>
          </a:p>
          <a:p>
            <a:pPr marL="342900" lvl="0" indent="-342900">
              <a:buFont typeface="+mj-lt"/>
              <a:buAutoNum type="arabicPeriod" startAt="8"/>
            </a:pPr>
            <a:endParaRPr lang="pl-PL" b="1" dirty="0" smtClean="0">
              <a:solidFill>
                <a:schemeClr val="tx2"/>
              </a:solidFill>
            </a:endParaRPr>
          </a:p>
          <a:p>
            <a:pPr marL="342900" lvl="0" indent="-342900">
              <a:buFont typeface="+mj-lt"/>
              <a:buAutoNum type="arabicPeriod" startAt="8"/>
            </a:pPr>
            <a:endParaRPr lang="pl-PL" b="1" dirty="0" smtClean="0">
              <a:solidFill>
                <a:schemeClr val="tx2"/>
              </a:solidFill>
            </a:endParaRPr>
          </a:p>
        </p:txBody>
      </p:sp>
      <p:pic>
        <p:nvPicPr>
          <p:cNvPr id="13" name="Obraz 12"/>
          <p:cNvPicPr/>
          <p:nvPr/>
        </p:nvPicPr>
        <p:blipFill>
          <a:blip r:embed="rId6" cstate="print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1637982" y="5646420"/>
            <a:ext cx="6096635" cy="64008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1853525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7324</TotalTime>
  <Words>1663</Words>
  <Application>Microsoft Office PowerPoint</Application>
  <PresentationFormat>Pokaz na ekranie (4:3)</PresentationFormat>
  <Paragraphs>620</Paragraphs>
  <Slides>21</Slides>
  <Notes>21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21</vt:i4>
      </vt:variant>
    </vt:vector>
  </HeadingPairs>
  <TitlesOfParts>
    <vt:vector size="22" baseType="lpstr">
      <vt:lpstr>Motyw pakietu Office</vt:lpstr>
      <vt:lpstr>Slajd 1</vt:lpstr>
      <vt:lpstr>Slajd 2</vt:lpstr>
      <vt:lpstr>Slajd 3</vt:lpstr>
      <vt:lpstr>Slajd 4</vt:lpstr>
      <vt:lpstr>Slajd 5</vt:lpstr>
      <vt:lpstr>Slajd 6</vt:lpstr>
      <vt:lpstr>Slajd 7</vt:lpstr>
      <vt:lpstr>Slajd 8</vt:lpstr>
      <vt:lpstr>Slajd 9</vt:lpstr>
      <vt:lpstr>Slajd 10</vt:lpstr>
      <vt:lpstr>Slajd 11</vt:lpstr>
      <vt:lpstr>Slajd 12</vt:lpstr>
      <vt:lpstr>Slajd 13</vt:lpstr>
      <vt:lpstr>Slajd 14</vt:lpstr>
      <vt:lpstr>Slajd 15</vt:lpstr>
      <vt:lpstr>Slajd 16</vt:lpstr>
      <vt:lpstr>Slajd 17</vt:lpstr>
      <vt:lpstr>Slajd 18</vt:lpstr>
      <vt:lpstr>Slajd 19</vt:lpstr>
      <vt:lpstr>Slajd 20</vt:lpstr>
      <vt:lpstr>Slajd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Użytkownik systemu Windows</dc:creator>
  <cp:lastModifiedBy>Joanna Maciołek</cp:lastModifiedBy>
  <cp:revision>611</cp:revision>
  <dcterms:created xsi:type="dcterms:W3CDTF">2015-04-16T12:08:00Z</dcterms:created>
  <dcterms:modified xsi:type="dcterms:W3CDTF">2018-10-15T11:10:15Z</dcterms:modified>
</cp:coreProperties>
</file>