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63" r:id="rId4"/>
    <p:sldId id="267" r:id="rId5"/>
    <p:sldId id="257" r:id="rId6"/>
    <p:sldId id="268" r:id="rId7"/>
    <p:sldId id="259" r:id="rId8"/>
    <p:sldId id="261" r:id="rId9"/>
    <p:sldId id="262" r:id="rId10"/>
    <p:sldId id="270" r:id="rId11"/>
    <p:sldId id="275" r:id="rId12"/>
    <p:sldId id="276" r:id="rId13"/>
    <p:sldId id="272" r:id="rId14"/>
    <p:sldId id="273" r:id="rId15"/>
    <p:sldId id="274" r:id="rId16"/>
    <p:sldId id="277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12235" y="660803"/>
            <a:ext cx="7822277" cy="2387600"/>
          </a:xfrm>
        </p:spPr>
        <p:txBody>
          <a:bodyPr>
            <a:normAutofit/>
          </a:bodyPr>
          <a:lstStyle/>
          <a:p>
            <a:r>
              <a:rPr lang="pl-PL" sz="5800" dirty="0" smtClean="0"/>
              <a:t>Rewitalizacja</a:t>
            </a:r>
            <a:endParaRPr lang="pl-PL" sz="5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56386" y="2941654"/>
            <a:ext cx="7023451" cy="1655762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 smtClean="0"/>
              <a:t>szansa na rozwój gospodarki dobra wspólnego</a:t>
            </a:r>
            <a:endParaRPr lang="pl-PL" sz="2800" b="1" dirty="0"/>
          </a:p>
        </p:txBody>
      </p:sp>
      <p:pic>
        <p:nvPicPr>
          <p:cNvPr id="5" name="Picture 2" descr="C:\Users\Piotr\Dysk Google\DOKUMENTY WEWNĘTRZNE FUNDACJI\WWW I PROMOCJA\ELEMENTY GRAFICZNE\grafika pojedyńcza\grafika_fundacja_logo_fundacj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80" y="560470"/>
            <a:ext cx="2264499" cy="7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z rogami zaokrąglonymi po przekątnej 13"/>
          <p:cNvSpPr/>
          <p:nvPr/>
        </p:nvSpPr>
        <p:spPr>
          <a:xfrm>
            <a:off x="2035276" y="2123764"/>
            <a:ext cx="8200103" cy="1415845"/>
          </a:xfrm>
          <a:prstGeom prst="round2DiagRect">
            <a:avLst/>
          </a:prstGeom>
          <a:noFill/>
          <a:ln w="222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78" y="5835684"/>
            <a:ext cx="1088840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5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127" y="5353397"/>
            <a:ext cx="10515600" cy="1325562"/>
          </a:xfrm>
        </p:spPr>
        <p:txBody>
          <a:bodyPr/>
          <a:lstStyle/>
          <a:p>
            <a:pPr algn="ctr"/>
            <a:r>
              <a:rPr lang="pl-PL" b="1" dirty="0" smtClean="0"/>
              <a:t>A</a:t>
            </a:r>
            <a:r>
              <a:rPr lang="pl-PL" dirty="0" smtClean="0"/>
              <a:t>(18 gmin)     </a:t>
            </a:r>
            <a:r>
              <a:rPr lang="pl-PL" b="1" dirty="0" smtClean="0"/>
              <a:t>B</a:t>
            </a:r>
            <a:r>
              <a:rPr lang="pl-PL" dirty="0" smtClean="0"/>
              <a:t>(22 gminy)  	</a:t>
            </a:r>
            <a:r>
              <a:rPr lang="pl-PL" b="1" dirty="0" smtClean="0"/>
              <a:t>C</a:t>
            </a:r>
            <a:r>
              <a:rPr lang="pl-PL" dirty="0" smtClean="0"/>
              <a:t>(25 gmin)</a:t>
            </a:r>
            <a:endParaRPr lang="pl-PL" dirty="0"/>
          </a:p>
        </p:txBody>
      </p:sp>
      <p:pic>
        <p:nvPicPr>
          <p:cNvPr id="3074" name="Picture 2" descr="Komunikacji, Most, Ludzie, Å»ycia, Spotkanie, ÅamiÄ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543" y="400934"/>
            <a:ext cx="9437312" cy="48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9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63" y="382383"/>
            <a:ext cx="7631944" cy="5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858001" y="1286100"/>
            <a:ext cx="4971010" cy="409460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8000" spc="300" dirty="0"/>
              <a:t>o</a:t>
            </a:r>
            <a:r>
              <a:rPr lang="pl-PL" sz="8000" spc="300" dirty="0" smtClean="0"/>
              <a:t>bszary</a:t>
            </a:r>
            <a:br>
              <a:rPr lang="pl-PL" sz="8000" spc="300" dirty="0" smtClean="0"/>
            </a:br>
            <a:r>
              <a:rPr lang="pl-PL" sz="8000" spc="300" dirty="0" smtClean="0"/>
              <a:t>LPR-y</a:t>
            </a:r>
            <a:br>
              <a:rPr lang="pl-PL" sz="8000" spc="300" dirty="0" smtClean="0"/>
            </a:br>
            <a:r>
              <a:rPr lang="pl-PL" sz="8000" spc="300" dirty="0" smtClean="0"/>
              <a:t>działania</a:t>
            </a:r>
            <a:r>
              <a:rPr lang="pl-PL" sz="6000" spc="300" dirty="0" smtClean="0"/>
              <a:t> </a:t>
            </a:r>
            <a:endParaRPr lang="pl-PL" sz="6000" spc="300" dirty="0"/>
          </a:p>
        </p:txBody>
      </p:sp>
    </p:spTree>
    <p:extLst>
      <p:ext uri="{BB962C8B-B14F-4D97-AF65-F5344CB8AC3E}">
        <p14:creationId xmlns:p14="http://schemas.microsoft.com/office/powerpoint/2010/main" xmlns="" val="9195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06335" y="494290"/>
            <a:ext cx="10357658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pl-PL" altLang="pl-PL" dirty="0" smtClean="0">
              <a:ea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>
              <a:spcBef>
                <a:spcPct val="0"/>
              </a:spcBef>
            </a:pPr>
            <a:r>
              <a:rPr lang="pl-PL" altLang="pl-PL" sz="4400" b="1" dirty="0" err="1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heoo</a:t>
            </a:r>
            <a:r>
              <a:rPr lang="pl-PL" altLang="pl-PL" sz="4400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……….……………………..…</a:t>
            </a:r>
            <a:r>
              <a:rPr lang="pl-PL" altLang="pl-PL" sz="4400" b="1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grupy inicjatywne. </a:t>
            </a:r>
            <a:endParaRPr lang="pl-PL" altLang="pl-PL" sz="4400" b="1" dirty="0">
              <a:latin typeface="+mj-lt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357" y="2743201"/>
            <a:ext cx="7362600" cy="33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6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Świętowanie </a:t>
            </a:r>
            <a:endParaRPr lang="pl-PL" dirty="0"/>
          </a:p>
        </p:txBody>
      </p:sp>
      <p:pic>
        <p:nvPicPr>
          <p:cNvPr id="5122" name="Picture 2" descr="The One On The Highest 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92" y="656706"/>
            <a:ext cx="3805163" cy="53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95701" y="876676"/>
            <a:ext cx="59352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pl-PL" altLang="pl-PL" sz="4400" b="1" dirty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wyłonienie</a:t>
            </a:r>
          </a:p>
          <a:p>
            <a:pPr algn="r">
              <a:spcBef>
                <a:spcPct val="0"/>
              </a:spcBef>
            </a:pPr>
            <a:r>
              <a:rPr lang="pl-PL" altLang="pl-PL" sz="6000" b="1" spc="300" dirty="0" smtClean="0">
                <a:latin typeface="+mj-lt"/>
                <a:ea typeface="+mj-ea"/>
                <a:cs typeface="+mj-cs"/>
              </a:rPr>
              <a:t>.…</a:t>
            </a:r>
          </a:p>
          <a:p>
            <a:pPr algn="r">
              <a:spcBef>
                <a:spcPct val="0"/>
              </a:spcBef>
            </a:pPr>
            <a:r>
              <a:rPr lang="pl-PL" altLang="pl-PL" sz="6000" b="1" spc="300" dirty="0" smtClean="0">
                <a:latin typeface="+mj-lt"/>
                <a:ea typeface="+mj-ea"/>
                <a:cs typeface="+mj-cs"/>
              </a:rPr>
              <a:t>…</a:t>
            </a:r>
          </a:p>
          <a:p>
            <a:pPr algn="r">
              <a:spcBef>
                <a:spcPct val="0"/>
              </a:spcBef>
            </a:pPr>
            <a:r>
              <a:rPr lang="pl-PL" altLang="pl-PL" sz="6000" b="1" spc="300" dirty="0" smtClean="0">
                <a:latin typeface="+mj-lt"/>
                <a:ea typeface="+mj-ea"/>
                <a:cs typeface="+mj-cs"/>
              </a:rPr>
              <a:t>..</a:t>
            </a:r>
          </a:p>
          <a:p>
            <a:pPr algn="r">
              <a:spcBef>
                <a:spcPct val="0"/>
              </a:spcBef>
            </a:pPr>
            <a:r>
              <a:rPr lang="pl-PL" altLang="pl-PL" sz="6000" b="1" spc="300" dirty="0" smtClean="0">
                <a:latin typeface="+mj-lt"/>
                <a:ea typeface="+mj-ea"/>
                <a:cs typeface="+mj-cs"/>
              </a:rPr>
              <a:t>. </a:t>
            </a:r>
            <a:br>
              <a:rPr lang="pl-PL" altLang="pl-PL" sz="6000" b="1" spc="300" dirty="0" smtClean="0">
                <a:latin typeface="+mj-lt"/>
                <a:ea typeface="+mj-ea"/>
                <a:cs typeface="+mj-cs"/>
              </a:rPr>
            </a:br>
            <a:r>
              <a:rPr lang="pl-PL" altLang="pl-PL" sz="4400" b="1" dirty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i wsparcie lidera</a:t>
            </a:r>
          </a:p>
          <a:p>
            <a:pPr algn="r">
              <a:spcBef>
                <a:spcPct val="0"/>
              </a:spcBef>
            </a:pPr>
            <a:endParaRPr lang="pl-PL" sz="8000" b="1" spc="3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Znalezione obrazy dla zapytania ahlefeldt Fr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53" y="1028541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127" y="103109"/>
            <a:ext cx="10515600" cy="1325562"/>
          </a:xfrm>
        </p:spPr>
        <p:txBody>
          <a:bodyPr/>
          <a:lstStyle/>
          <a:p>
            <a:pPr algn="ctr"/>
            <a:r>
              <a:rPr lang="pl-PL" altLang="pl-PL" b="1" dirty="0" smtClean="0">
                <a:ea typeface="Mongolian Baiti" panose="03000500000000000000" pitchFamily="66" charset="0"/>
                <a:cs typeface="Mongolian Baiti" panose="03000500000000000000" pitchFamily="66" charset="0"/>
              </a:rPr>
              <a:t>opracowanie „małego” przedsięwzięcia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5574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dla dobra wspólnego … i dla wszystkich</a:t>
            </a:r>
            <a:endParaRPr lang="pl-PL" b="1" dirty="0"/>
          </a:p>
        </p:txBody>
      </p:sp>
      <p:pic>
        <p:nvPicPr>
          <p:cNvPr id="7170" name="Picture 2" descr="Znalezione obrazy dla zapytania ahlefeldt Fr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88" y="2128058"/>
            <a:ext cx="97536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3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115" y="548330"/>
            <a:ext cx="9459885" cy="63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0" y="828440"/>
            <a:ext cx="33897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pl-PL" altLang="pl-PL" sz="4400" b="1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a po </a:t>
            </a:r>
            <a:br>
              <a:rPr lang="pl-PL" altLang="pl-PL" sz="4400" b="1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altLang="pl-PL" sz="4400" b="1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pracy </a:t>
            </a:r>
            <a:r>
              <a:rPr lang="pl-PL" altLang="pl-PL" sz="6000" b="1" spc="300" dirty="0" smtClean="0">
                <a:latin typeface="+mj-lt"/>
                <a:ea typeface="+mj-ea"/>
                <a:cs typeface="+mj-cs"/>
              </a:rPr>
              <a:t> </a:t>
            </a:r>
            <a:br>
              <a:rPr lang="pl-PL" altLang="pl-PL" sz="6000" b="1" spc="300" dirty="0" smtClean="0">
                <a:latin typeface="+mj-lt"/>
                <a:ea typeface="+mj-ea"/>
                <a:cs typeface="+mj-cs"/>
              </a:rPr>
            </a:br>
            <a:r>
              <a:rPr lang="pl-PL" altLang="pl-PL" sz="4400" b="1" dirty="0" smtClean="0">
                <a:latin typeface="+mj-lt"/>
                <a:ea typeface="+mj-ea"/>
                <a:cs typeface="Mongolian Baiti" panose="03000500000000000000" pitchFamily="66" charset="0"/>
              </a:rPr>
              <a:t>…</a:t>
            </a:r>
            <a:r>
              <a:rPr lang="pl-PL" altLang="pl-PL" sz="4400" b="1" dirty="0" smtClean="0">
                <a:latin typeface="+mj-lt"/>
                <a:ea typeface="Mongolian Baiti" panose="03000500000000000000" pitchFamily="66" charset="0"/>
                <a:cs typeface="Mongolian Baiti" panose="03000500000000000000" pitchFamily="66" charset="0"/>
              </a:rPr>
              <a:t>świętowanie</a:t>
            </a:r>
            <a:endParaRPr lang="pl-PL" altLang="pl-PL" sz="4400" b="1" dirty="0">
              <a:latin typeface="+mj-lt"/>
              <a:ea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>
              <a:spcBef>
                <a:spcPct val="0"/>
              </a:spcBef>
            </a:pPr>
            <a:endParaRPr lang="pl-PL" sz="8000" b="1" spc="3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Znalezione obrazy dla zapytania ahlefeldt Fr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23" y="1446415"/>
            <a:ext cx="6927048" cy="53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7819504" y="3291840"/>
            <a:ext cx="4131426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A </a:t>
            </a:r>
            <a:r>
              <a:rPr lang="pl-PL" dirty="0" smtClean="0"/>
              <a:t>(108)     </a:t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B </a:t>
            </a:r>
            <a:r>
              <a:rPr lang="pl-PL" dirty="0" smtClean="0"/>
              <a:t>(132) 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C </a:t>
            </a:r>
            <a:r>
              <a:rPr lang="pl-PL" dirty="0" smtClean="0"/>
              <a:t>(150)</a:t>
            </a:r>
            <a:endParaRPr lang="pl-PL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46362" y="390699"/>
            <a:ext cx="11266517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b="1" dirty="0" smtClean="0"/>
              <a:t>i jeszcze jeden … razy 6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8542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ahlefeldt Fr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75" y="0"/>
            <a:ext cx="9367116" cy="57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025" y="5502167"/>
            <a:ext cx="1962603" cy="5560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959" y="5236714"/>
            <a:ext cx="2365877" cy="10556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602" y="5231275"/>
            <a:ext cx="1371657" cy="982946"/>
          </a:xfrm>
          <a:prstGeom prst="rect">
            <a:avLst/>
          </a:prstGeom>
        </p:spPr>
      </p:pic>
      <p:sp>
        <p:nvSpPr>
          <p:cNvPr id="8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2201402" y="6225849"/>
            <a:ext cx="9990598" cy="6626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dirty="0">
                <a:solidFill>
                  <a:srgbClr val="000000"/>
                </a:solidFill>
              </a:rPr>
              <a:t>s</a:t>
            </a:r>
            <a:r>
              <a:rPr lang="pl-PL" dirty="0" smtClean="0">
                <a:solidFill>
                  <a:srgbClr val="000000"/>
                </a:solidFill>
              </a:rPr>
              <a:t>ubregion A           subregion B           subregion </a:t>
            </a:r>
            <a:r>
              <a:rPr lang="pl-PL" dirty="0">
                <a:solidFill>
                  <a:srgbClr val="000000"/>
                </a:solidFill>
              </a:rPr>
              <a:t>C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35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35" y="546292"/>
            <a:ext cx="5372811" cy="4992827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20697" y="365760"/>
            <a:ext cx="5621181" cy="132556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A B C     </a:t>
            </a:r>
            <a:r>
              <a:rPr lang="pl-PL" sz="4000" dirty="0" smtClean="0"/>
              <a:t>rewitalizacji</a:t>
            </a:r>
            <a:endParaRPr lang="pl-PL" sz="4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974" y="1776974"/>
            <a:ext cx="1681325" cy="34627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374" y="1776974"/>
            <a:ext cx="868260" cy="35595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435" y="4316373"/>
            <a:ext cx="1251124" cy="35448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961" y="1595078"/>
            <a:ext cx="1628073" cy="7264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478" y="5835684"/>
            <a:ext cx="10888400" cy="688908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5328668" y="1691322"/>
            <a:ext cx="3021676" cy="371031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dirty="0" smtClean="0">
                <a:solidFill>
                  <a:srgbClr val="000000"/>
                </a:solidFill>
              </a:rPr>
              <a:t>subregion 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dirty="0" smtClean="0">
                <a:solidFill>
                  <a:srgbClr val="000000"/>
                </a:solidFill>
              </a:rPr>
              <a:t>subregion B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dirty="0">
                <a:solidFill>
                  <a:srgbClr val="000000"/>
                </a:solidFill>
              </a:rPr>
              <a:t>- subregion C</a:t>
            </a:r>
          </a:p>
          <a:p>
            <a:endParaRPr lang="pl-PL" dirty="0"/>
          </a:p>
        </p:txBody>
      </p:sp>
      <p:sp>
        <p:nvSpPr>
          <p:cNvPr id="3" name="AutoShape 2" descr="Znalezione obrazy dla zapytania lider pojezierza"/>
          <p:cNvSpPr>
            <a:spLocks noChangeAspect="1" noChangeArrowheads="1"/>
          </p:cNvSpPr>
          <p:nvPr/>
        </p:nvSpPr>
        <p:spPr bwMode="auto">
          <a:xfrm>
            <a:off x="952488" y="646045"/>
            <a:ext cx="3461569" cy="34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5974" y="3016884"/>
            <a:ext cx="1681325" cy="34627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788" y="2883075"/>
            <a:ext cx="1375846" cy="613895"/>
          </a:xfrm>
          <a:prstGeom prst="rect">
            <a:avLst/>
          </a:prstGeom>
        </p:spPr>
      </p:pic>
      <p:sp>
        <p:nvSpPr>
          <p:cNvPr id="5" name="AutoShape 4" descr="Znalezione obrazy dla zapytania lider pojezierza"/>
          <p:cNvSpPr>
            <a:spLocks noChangeAspect="1" noChangeArrowheads="1"/>
          </p:cNvSpPr>
          <p:nvPr/>
        </p:nvSpPr>
        <p:spPr bwMode="auto">
          <a:xfrm>
            <a:off x="-5602730" y="-144463"/>
            <a:ext cx="6063105" cy="60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435" y="2744852"/>
            <a:ext cx="1069203" cy="7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4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25" y="678541"/>
            <a:ext cx="4689986" cy="5110808"/>
          </a:xfrm>
        </p:spPr>
        <p:txBody>
          <a:bodyPr>
            <a:normAutofit/>
          </a:bodyPr>
          <a:lstStyle/>
          <a:p>
            <a:r>
              <a:rPr lang="pl-PL" sz="7800" dirty="0">
                <a:solidFill>
                  <a:srgbClr val="C00000"/>
                </a:solidFill>
              </a:rPr>
              <a:t>t</a:t>
            </a:r>
            <a:r>
              <a:rPr lang="pl-PL" sz="7800" dirty="0" smtClean="0">
                <a:solidFill>
                  <a:srgbClr val="C00000"/>
                </a:solidFill>
              </a:rPr>
              <a:t>o proces </a:t>
            </a:r>
            <a:r>
              <a:rPr lang="pl-PL" sz="8200" dirty="0" smtClean="0"/>
              <a:t>poprawy</a:t>
            </a:r>
            <a:r>
              <a:rPr lang="pl-PL" sz="7800" b="1" dirty="0" smtClean="0"/>
              <a:t/>
            </a:r>
            <a:br>
              <a:rPr lang="pl-PL" sz="7800" b="1" dirty="0" smtClean="0"/>
            </a:br>
            <a:r>
              <a:rPr lang="pl-PL" sz="6000" b="1" dirty="0" smtClean="0"/>
              <a:t>jakości życia</a:t>
            </a:r>
            <a:endParaRPr lang="pl-PL" sz="60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1227169"/>
            <a:ext cx="1021082" cy="10210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03" y="113734"/>
            <a:ext cx="1021082" cy="10210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5672301"/>
            <a:ext cx="1021082" cy="10210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2336300"/>
            <a:ext cx="1021082" cy="102108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92" y="3449735"/>
            <a:ext cx="1021082" cy="10210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03" y="4558866"/>
            <a:ext cx="1021082" cy="1021082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7030067" y="1306129"/>
            <a:ext cx="4060721" cy="48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b="1" dirty="0" smtClean="0">
                <a:solidFill>
                  <a:srgbClr val="C00000"/>
                </a:solidFill>
                <a:latin typeface="Calibri Light"/>
              </a:rPr>
              <a:t>w </a:t>
            </a:r>
            <a:r>
              <a:rPr kumimoji="0" lang="pl-PL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</a:rPr>
              <a:t> którym  inspirujemy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500" dirty="0">
                <a:solidFill>
                  <a:prstClr val="black"/>
                </a:solidFill>
                <a:latin typeface="Calibri Light"/>
              </a:rPr>
              <a:t>m</a:t>
            </a:r>
            <a:r>
              <a:rPr lang="pl-PL" sz="5500" dirty="0" smtClean="0">
                <a:solidFill>
                  <a:prstClr val="black"/>
                </a:solidFill>
                <a:latin typeface="Calibri Light"/>
              </a:rPr>
              <a:t>ieszkańców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100" dirty="0" smtClean="0">
                <a:solidFill>
                  <a:prstClr val="black"/>
                </a:solidFill>
                <a:latin typeface="Calibri Light"/>
              </a:rPr>
              <a:t> do podejmowania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100" dirty="0" smtClean="0">
                <a:solidFill>
                  <a:prstClr val="black"/>
                </a:solidFill>
                <a:latin typeface="Calibri Light"/>
              </a:rPr>
              <a:t> </a:t>
            </a:r>
            <a:r>
              <a:rPr lang="pl-PL" b="1" dirty="0" smtClean="0">
                <a:solidFill>
                  <a:prstClr val="black"/>
                </a:solidFill>
                <a:latin typeface="Calibri Light"/>
              </a:rPr>
              <a:t>własnych działań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76" y="459465"/>
            <a:ext cx="8988024" cy="5969658"/>
          </a:xfr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144000" y="1836173"/>
            <a:ext cx="2743200" cy="34890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b="1" dirty="0" smtClean="0">
                <a:solidFill>
                  <a:schemeClr val="bg1"/>
                </a:solidFill>
              </a:rPr>
              <a:t>pokazać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b="1" dirty="0">
                <a:solidFill>
                  <a:schemeClr val="bg1"/>
                </a:solidFill>
              </a:rPr>
              <a:t>siłę jednostek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b="1" dirty="0">
                <a:solidFill>
                  <a:schemeClr val="bg1"/>
                </a:solidFill>
              </a:rPr>
              <a:t>i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b="1" dirty="0">
                <a:solidFill>
                  <a:schemeClr val="bg1"/>
                </a:solidFill>
              </a:rPr>
              <a:t>sens wspólnot </a:t>
            </a:r>
            <a:r>
              <a:rPr lang="pl-PL" sz="2800" b="1" dirty="0" smtClean="0">
                <a:solidFill>
                  <a:schemeClr val="bg1"/>
                </a:solidFill>
              </a:rPr>
              <a:t>lokalnych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w działaniach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na rzecz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>
                <a:solidFill>
                  <a:srgbClr val="C00000"/>
                </a:solidFill>
              </a:rPr>
              <a:t>wspólnego dobra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4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0542" y="1761358"/>
            <a:ext cx="2743200" cy="34890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b="1" dirty="0" smtClean="0">
                <a:solidFill>
                  <a:srgbClr val="C00000"/>
                </a:solidFill>
              </a:rPr>
              <a:t>pokazać</a:t>
            </a:r>
            <a:r>
              <a:rPr lang="pl-PL" sz="2800" dirty="0" smtClean="0"/>
              <a:t> </a:t>
            </a:r>
            <a:r>
              <a:rPr lang="pl-PL" sz="2800" b="1" dirty="0">
                <a:solidFill>
                  <a:srgbClr val="C00000"/>
                </a:solidFill>
              </a:rPr>
              <a:t>siłę </a:t>
            </a:r>
            <a:r>
              <a:rPr lang="pl-PL" sz="2800" b="1" dirty="0"/>
              <a:t>jednostek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b="1" dirty="0">
                <a:solidFill>
                  <a:srgbClr val="C00000"/>
                </a:solidFill>
              </a:rPr>
              <a:t>i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b="1" dirty="0">
                <a:solidFill>
                  <a:srgbClr val="C00000"/>
                </a:solidFill>
              </a:rPr>
              <a:t>sens</a:t>
            </a:r>
            <a:r>
              <a:rPr lang="pl-PL" sz="2800" b="1" dirty="0"/>
              <a:t> wspólnot </a:t>
            </a:r>
            <a:r>
              <a:rPr lang="pl-PL" sz="2800" b="1" dirty="0" smtClean="0"/>
              <a:t>lokalnych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>
                <a:solidFill>
                  <a:srgbClr val="C00000"/>
                </a:solidFill>
              </a:rPr>
              <a:t>w działaniach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na rzecz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>
                <a:solidFill>
                  <a:srgbClr val="C00000"/>
                </a:solidFill>
              </a:rPr>
              <a:t>wspólnego dobra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72" y="-131546"/>
            <a:ext cx="6989546" cy="6989546"/>
          </a:xfrm>
        </p:spPr>
      </p:pic>
    </p:spTree>
    <p:extLst>
      <p:ext uri="{BB962C8B-B14F-4D97-AF65-F5344CB8AC3E}">
        <p14:creationId xmlns:p14="http://schemas.microsoft.com/office/powerpoint/2010/main" xmlns="" val="39861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9" t="6550" r="8163" b="6484"/>
          <a:stretch/>
        </p:blipFill>
        <p:spPr>
          <a:xfrm>
            <a:off x="914399" y="453045"/>
            <a:ext cx="4360334" cy="3035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687" y="224445"/>
            <a:ext cx="4933366" cy="3300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183" y="3982449"/>
            <a:ext cx="3890587" cy="2584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99" y="3923048"/>
            <a:ext cx="3524597" cy="2643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57"/>
          <a:stretch/>
        </p:blipFill>
        <p:spPr>
          <a:xfrm>
            <a:off x="8629757" y="3188891"/>
            <a:ext cx="3340687" cy="3409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73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77729" y="624275"/>
            <a:ext cx="3323303" cy="5110808"/>
          </a:xfrm>
        </p:spPr>
        <p:txBody>
          <a:bodyPr>
            <a:normAutofit/>
          </a:bodyPr>
          <a:lstStyle/>
          <a:p>
            <a:r>
              <a:rPr lang="pl-PL" sz="7800" b="1" dirty="0">
                <a:solidFill>
                  <a:srgbClr val="C00000"/>
                </a:solidFill>
              </a:rPr>
              <a:t>Dla nas </a:t>
            </a:r>
            <a:r>
              <a:rPr lang="pl-PL" sz="4500" b="1" dirty="0" smtClean="0"/>
              <a:t>rewitalizacja</a:t>
            </a:r>
            <a:endParaRPr lang="pl-PL" sz="45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1227169"/>
            <a:ext cx="1021082" cy="10210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03" y="113734"/>
            <a:ext cx="1021082" cy="10210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5672301"/>
            <a:ext cx="1021082" cy="102108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25" y="2336300"/>
            <a:ext cx="1021082" cy="102108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992" y="3449735"/>
            <a:ext cx="1021082" cy="10210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03" y="4558866"/>
            <a:ext cx="1021082" cy="1021082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7423357" y="919025"/>
            <a:ext cx="3765753" cy="48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100" b="1" dirty="0"/>
              <a:t>t</a:t>
            </a:r>
            <a:r>
              <a:rPr lang="pl-PL" sz="4100" b="1" dirty="0" smtClean="0"/>
              <a:t>o przywracanie </a:t>
            </a:r>
            <a:r>
              <a:rPr lang="pl-PL" sz="8000" dirty="0" smtClean="0">
                <a:solidFill>
                  <a:srgbClr val="C00000"/>
                </a:solidFill>
              </a:rPr>
              <a:t>do  życia </a:t>
            </a:r>
            <a:r>
              <a:rPr lang="pl-PL" dirty="0" smtClean="0"/>
              <a:t>MIEJSCOWOŚCI</a:t>
            </a:r>
          </a:p>
          <a:p>
            <a:r>
              <a:rPr lang="pl-PL" sz="5500" b="1" dirty="0" smtClean="0">
                <a:solidFill>
                  <a:srgbClr val="C00000"/>
                </a:solidFill>
              </a:rPr>
              <a:t>społeczności</a:t>
            </a:r>
            <a:endParaRPr lang="pl-PL" sz="5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7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1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2" t="4354" b="8226"/>
          <a:stretch/>
        </p:blipFill>
        <p:spPr>
          <a:xfrm>
            <a:off x="3565461" y="4174065"/>
            <a:ext cx="3401612" cy="2319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41"/>
          <a:stretch/>
        </p:blipFill>
        <p:spPr>
          <a:xfrm>
            <a:off x="223279" y="322694"/>
            <a:ext cx="4551922" cy="336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970" y="245289"/>
            <a:ext cx="2286684" cy="3446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" t="3408" r="11302"/>
          <a:stretch/>
        </p:blipFill>
        <p:spPr>
          <a:xfrm>
            <a:off x="7306734" y="3763023"/>
            <a:ext cx="4631266" cy="2881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5" r="25606" b="4937"/>
          <a:stretch/>
        </p:blipFill>
        <p:spPr>
          <a:xfrm>
            <a:off x="8450542" y="322694"/>
            <a:ext cx="2997200" cy="2895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4" t="11061" r="11988" b="6933"/>
          <a:stretch/>
        </p:blipFill>
        <p:spPr>
          <a:xfrm>
            <a:off x="296333" y="4174065"/>
            <a:ext cx="2929467" cy="235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22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339" y="1468002"/>
            <a:ext cx="4971010" cy="409460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8000" b="1" spc="300" dirty="0" smtClean="0"/>
              <a:t>jeden</a:t>
            </a:r>
            <a:br>
              <a:rPr lang="pl-PL" sz="8000" b="1" spc="300" dirty="0" smtClean="0"/>
            </a:br>
            <a:r>
              <a:rPr lang="pl-PL" sz="8000" b="1" spc="300" dirty="0" smtClean="0"/>
              <a:t>model</a:t>
            </a:r>
            <a:br>
              <a:rPr lang="pl-PL" sz="8000" b="1" spc="300" dirty="0" smtClean="0"/>
            </a:br>
            <a:r>
              <a:rPr lang="pl-PL" sz="8000" b="1" spc="300" dirty="0" smtClean="0"/>
              <a:t>działania</a:t>
            </a:r>
            <a:r>
              <a:rPr lang="pl-PL" sz="6000" b="1" spc="300" dirty="0" smtClean="0"/>
              <a:t> </a:t>
            </a:r>
            <a:endParaRPr lang="pl-PL" sz="6000" b="1" spc="300" dirty="0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6662697" y="965294"/>
            <a:ext cx="3146322" cy="4352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30000" dirty="0" smtClean="0">
                <a:solidFill>
                  <a:srgbClr val="FF0000"/>
                </a:solidFill>
              </a:rPr>
              <a:t>3</a:t>
            </a:r>
            <a:endParaRPr lang="pl-PL" sz="30000" dirty="0">
              <a:solidFill>
                <a:srgbClr val="FF0000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093231" y="4719483"/>
            <a:ext cx="3715788" cy="293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l-PL" b="1" spc="3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pl-PL" b="1" spc="300" dirty="0" smtClean="0">
                <a:solidFill>
                  <a:schemeClr val="bg2">
                    <a:lumMod val="50000"/>
                  </a:schemeClr>
                </a:solidFill>
              </a:rPr>
              <a:t>ubregiony </a:t>
            </a:r>
            <a:endParaRPr lang="pl-PL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1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TM02900771[[fn=Wycinek]]</Template>
  <TotalTime>413</TotalTime>
  <Words>105</Words>
  <Application>Microsoft Office PowerPoint</Application>
  <PresentationFormat>Niestandardowy</PresentationFormat>
  <Paragraphs>39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HDOfficeLightV0</vt:lpstr>
      <vt:lpstr>Rewitalizacja</vt:lpstr>
      <vt:lpstr>A B C     rewitalizacji</vt:lpstr>
      <vt:lpstr>to proces poprawy jakości życia</vt:lpstr>
      <vt:lpstr>pokazać siłę jednostek i sens wspólnot lokalnych w działaniach  na rzecz  wspólnego dobra</vt:lpstr>
      <vt:lpstr>pokazać siłę jednostek i sens wspólnot lokalnych w działaniach  na rzecz  wspólnego dobra</vt:lpstr>
      <vt:lpstr>Slajd 6</vt:lpstr>
      <vt:lpstr>Dla nas rewitalizacja</vt:lpstr>
      <vt:lpstr>Slajd 8</vt:lpstr>
      <vt:lpstr>jeden model działania </vt:lpstr>
      <vt:lpstr>A(18 gmin)     B(22 gminy)   C(25 gmin)</vt:lpstr>
      <vt:lpstr>obszary LPR-y działania </vt:lpstr>
      <vt:lpstr>Slajd 12</vt:lpstr>
      <vt:lpstr>Świętowanie </vt:lpstr>
      <vt:lpstr>opracowanie „małego” przedsięwzięcia</vt:lpstr>
      <vt:lpstr>dla dobra wspólnego … i dla wszystkich</vt:lpstr>
      <vt:lpstr>Slajd 16</vt:lpstr>
      <vt:lpstr>A (108)        B (132)    C (150)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NDSFUND</dc:creator>
  <cp:lastModifiedBy>Koordynacja</cp:lastModifiedBy>
  <cp:revision>40</cp:revision>
  <dcterms:created xsi:type="dcterms:W3CDTF">2017-11-02T10:58:27Z</dcterms:created>
  <dcterms:modified xsi:type="dcterms:W3CDTF">2018-10-19T06:02:02Z</dcterms:modified>
</cp:coreProperties>
</file>